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3"/>
  </p:notesMasterIdLst>
  <p:sldIdLst>
    <p:sldId id="256" r:id="rId2"/>
    <p:sldId id="444" r:id="rId3"/>
    <p:sldId id="257" r:id="rId4"/>
    <p:sldId id="418" r:id="rId5"/>
    <p:sldId id="419" r:id="rId6"/>
    <p:sldId id="420"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3" r:id="rId20"/>
    <p:sldId id="327" r:id="rId21"/>
    <p:sldId id="271" r:id="rId22"/>
    <p:sldId id="328" r:id="rId23"/>
    <p:sldId id="331" r:id="rId24"/>
    <p:sldId id="335" r:id="rId25"/>
    <p:sldId id="336" r:id="rId26"/>
    <p:sldId id="333" r:id="rId27"/>
    <p:sldId id="338" r:id="rId28"/>
    <p:sldId id="342" r:id="rId29"/>
    <p:sldId id="334" r:id="rId30"/>
    <p:sldId id="339" r:id="rId31"/>
    <p:sldId id="340" r:id="rId32"/>
    <p:sldId id="341" r:id="rId33"/>
    <p:sldId id="337" r:id="rId34"/>
    <p:sldId id="343" r:id="rId35"/>
    <p:sldId id="345" r:id="rId36"/>
    <p:sldId id="346" r:id="rId37"/>
    <p:sldId id="347" r:id="rId38"/>
    <p:sldId id="322" r:id="rId39"/>
    <p:sldId id="348" r:id="rId40"/>
    <p:sldId id="321" r:id="rId41"/>
    <p:sldId id="323" r:id="rId42"/>
    <p:sldId id="325" r:id="rId43"/>
    <p:sldId id="324" r:id="rId44"/>
    <p:sldId id="350" r:id="rId45"/>
    <p:sldId id="351" r:id="rId46"/>
    <p:sldId id="352" r:id="rId47"/>
    <p:sldId id="353" r:id="rId48"/>
    <p:sldId id="354" r:id="rId49"/>
    <p:sldId id="355" r:id="rId50"/>
    <p:sldId id="356" r:id="rId51"/>
    <p:sldId id="423" r:id="rId52"/>
    <p:sldId id="357" r:id="rId53"/>
    <p:sldId id="358" r:id="rId54"/>
    <p:sldId id="349" r:id="rId55"/>
    <p:sldId id="442" r:id="rId56"/>
    <p:sldId id="366" r:id="rId57"/>
    <p:sldId id="367" r:id="rId58"/>
    <p:sldId id="368" r:id="rId59"/>
    <p:sldId id="416" r:id="rId60"/>
    <p:sldId id="443" r:id="rId61"/>
    <p:sldId id="417" r:id="rId62"/>
    <p:sldId id="370" r:id="rId63"/>
    <p:sldId id="371" r:id="rId64"/>
    <p:sldId id="372" r:id="rId65"/>
    <p:sldId id="374" r:id="rId66"/>
    <p:sldId id="375" r:id="rId67"/>
    <p:sldId id="440" r:id="rId68"/>
    <p:sldId id="441" r:id="rId69"/>
    <p:sldId id="376" r:id="rId70"/>
    <p:sldId id="377" r:id="rId71"/>
    <p:sldId id="378" r:id="rId72"/>
    <p:sldId id="414" r:id="rId73"/>
    <p:sldId id="415" r:id="rId74"/>
    <p:sldId id="379" r:id="rId75"/>
    <p:sldId id="380" r:id="rId76"/>
    <p:sldId id="381" r:id="rId77"/>
    <p:sldId id="373" r:id="rId78"/>
    <p:sldId id="382" r:id="rId79"/>
    <p:sldId id="449" r:id="rId80"/>
    <p:sldId id="384" r:id="rId81"/>
    <p:sldId id="385" r:id="rId82"/>
    <p:sldId id="450" r:id="rId83"/>
    <p:sldId id="446" r:id="rId84"/>
    <p:sldId id="388" r:id="rId85"/>
    <p:sldId id="448" r:id="rId86"/>
    <p:sldId id="390" r:id="rId87"/>
    <p:sldId id="395" r:id="rId88"/>
    <p:sldId id="396" r:id="rId89"/>
    <p:sldId id="397" r:id="rId90"/>
    <p:sldId id="398" r:id="rId91"/>
    <p:sldId id="445"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zxyaol1JEaXbPuQlV795Zw==" hashData="yeLHxLNKoae4NtARm9l3ScbQKs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varScale="1">
        <p:scale>
          <a:sx n="96" d="100"/>
          <a:sy n="96" d="100"/>
        </p:scale>
        <p:origin x="-32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notesMaster" Target="notesMasters/notesMaster1.xml"/><Relationship Id="rId94" Type="http://schemas.openxmlformats.org/officeDocument/2006/relationships/printerSettings" Target="printerSettings/printerSettings1.bin"/><Relationship Id="rId95" Type="http://schemas.openxmlformats.org/officeDocument/2006/relationships/presProps" Target="presProps.xml"/><Relationship Id="rId96" Type="http://schemas.openxmlformats.org/officeDocument/2006/relationships/viewProps" Target="viewProps.xml"/><Relationship Id="rId97" Type="http://schemas.openxmlformats.org/officeDocument/2006/relationships/theme" Target="theme/theme1.xml"/><Relationship Id="rId9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56D2D0-C6EA-3D44-8A92-8F437EE06D84}" type="doc">
      <dgm:prSet loTypeId="urn:microsoft.com/office/officeart/2005/8/layout/hierarchy4" loCatId="" qsTypeId="urn:microsoft.com/office/officeart/2005/8/quickstyle/simple4" qsCatId="simple" csTypeId="urn:microsoft.com/office/officeart/2005/8/colors/accent1_2" csCatId="accent1" phldr="1"/>
      <dgm:spPr/>
      <dgm:t>
        <a:bodyPr/>
        <a:lstStyle/>
        <a:p>
          <a:endParaRPr lang="en-US"/>
        </a:p>
      </dgm:t>
    </dgm:pt>
    <dgm:pt modelId="{DED799DF-E831-3B4B-A476-EF1C13822BF3}">
      <dgm:prSet phldrT="[Text]"/>
      <dgm:spPr/>
      <dgm:t>
        <a:bodyPr/>
        <a:lstStyle/>
        <a:p>
          <a:r>
            <a:rPr lang="el-GR" dirty="0" smtClean="0">
              <a:latin typeface="Arial"/>
              <a:cs typeface="Arial"/>
            </a:rPr>
            <a:t>Βελτίωση ικανοποίησης πελατών</a:t>
          </a:r>
          <a:endParaRPr lang="en-US" dirty="0">
            <a:latin typeface="Arial"/>
            <a:cs typeface="Arial"/>
          </a:endParaRPr>
        </a:p>
      </dgm:t>
    </dgm:pt>
    <dgm:pt modelId="{560F1B3B-9235-9F49-838F-4C2BE86BA394}" type="parTrans" cxnId="{7C60BCF5-C5DA-0144-9B0B-3FB1B24B8315}">
      <dgm:prSet/>
      <dgm:spPr/>
      <dgm:t>
        <a:bodyPr/>
        <a:lstStyle/>
        <a:p>
          <a:endParaRPr lang="en-US"/>
        </a:p>
      </dgm:t>
    </dgm:pt>
    <dgm:pt modelId="{CAADA32B-984D-F74F-8D34-3F6E9A10A26A}" type="sibTrans" cxnId="{7C60BCF5-C5DA-0144-9B0B-3FB1B24B8315}">
      <dgm:prSet/>
      <dgm:spPr/>
      <dgm:t>
        <a:bodyPr/>
        <a:lstStyle/>
        <a:p>
          <a:endParaRPr lang="en-US"/>
        </a:p>
      </dgm:t>
    </dgm:pt>
    <dgm:pt modelId="{85C7A314-3A80-8B4B-B101-EF608A8CA2E5}">
      <dgm:prSet phldrT="[Text]"/>
      <dgm:spPr/>
      <dgm:t>
        <a:bodyPr/>
        <a:lstStyle/>
        <a:p>
          <a:r>
            <a:rPr lang="el-GR" dirty="0" smtClean="0">
              <a:latin typeface="Arial"/>
              <a:cs typeface="Arial"/>
            </a:rPr>
            <a:t>Βελτίωση εικόνας προϊόντος στον πελάτη</a:t>
          </a:r>
          <a:endParaRPr lang="en-US" dirty="0">
            <a:latin typeface="Arial"/>
            <a:cs typeface="Arial"/>
          </a:endParaRPr>
        </a:p>
      </dgm:t>
    </dgm:pt>
    <dgm:pt modelId="{3A868C83-F08A-5A48-9FB8-74A39233E6E9}" type="parTrans" cxnId="{44693F69-7F86-644D-9AC1-EBFFE3C243CB}">
      <dgm:prSet/>
      <dgm:spPr/>
      <dgm:t>
        <a:bodyPr/>
        <a:lstStyle/>
        <a:p>
          <a:endParaRPr lang="en-US"/>
        </a:p>
      </dgm:t>
    </dgm:pt>
    <dgm:pt modelId="{E113F884-9203-B34D-A3B2-AD55B98E3B47}" type="sibTrans" cxnId="{44693F69-7F86-644D-9AC1-EBFFE3C243CB}">
      <dgm:prSet/>
      <dgm:spPr/>
      <dgm:t>
        <a:bodyPr/>
        <a:lstStyle/>
        <a:p>
          <a:endParaRPr lang="en-US"/>
        </a:p>
      </dgm:t>
    </dgm:pt>
    <dgm:pt modelId="{BBC1AF4E-3C84-7A4E-87DB-C9287FC13F0E}">
      <dgm:prSet phldrT="[Text]"/>
      <dgm:spPr/>
      <dgm:t>
        <a:bodyPr/>
        <a:lstStyle/>
        <a:p>
          <a:r>
            <a:rPr lang="el-GR" dirty="0" smtClean="0">
              <a:latin typeface="Arial"/>
              <a:cs typeface="Arial"/>
            </a:rPr>
            <a:t>Βελτίωση εξυπηρέτησης πελάτη</a:t>
          </a:r>
          <a:endParaRPr lang="en-US" dirty="0">
            <a:latin typeface="Arial"/>
            <a:cs typeface="Arial"/>
          </a:endParaRPr>
        </a:p>
      </dgm:t>
    </dgm:pt>
    <dgm:pt modelId="{245268BE-6016-2D40-9D33-BC45B1C3562C}" type="parTrans" cxnId="{7D24A600-C1C0-0343-B682-6AF4E6E9ADF0}">
      <dgm:prSet/>
      <dgm:spPr/>
      <dgm:t>
        <a:bodyPr/>
        <a:lstStyle/>
        <a:p>
          <a:endParaRPr lang="en-US"/>
        </a:p>
      </dgm:t>
    </dgm:pt>
    <dgm:pt modelId="{F97FCCE6-AF8C-9D4C-A0DA-3D79B9954459}" type="sibTrans" cxnId="{7D24A600-C1C0-0343-B682-6AF4E6E9ADF0}">
      <dgm:prSet/>
      <dgm:spPr/>
      <dgm:t>
        <a:bodyPr/>
        <a:lstStyle/>
        <a:p>
          <a:endParaRPr lang="en-US"/>
        </a:p>
      </dgm:t>
    </dgm:pt>
    <dgm:pt modelId="{8A1D4105-0CAC-9746-9935-E26656507380}">
      <dgm:prSet phldrT="[Text]" custT="1"/>
      <dgm:spPr/>
      <dgm:t>
        <a:bodyPr/>
        <a:lstStyle/>
        <a:p>
          <a:r>
            <a:rPr lang="el-GR" sz="1050" b="1" dirty="0" smtClean="0">
              <a:solidFill>
                <a:schemeClr val="tx1"/>
              </a:solidFill>
              <a:latin typeface="Arial"/>
              <a:cs typeface="Arial"/>
            </a:rPr>
            <a:t>Ταχύτητα ανταπόκρι-σης στον πελάτη</a:t>
          </a:r>
          <a:endParaRPr lang="en-US" sz="1050" b="1" dirty="0"/>
        </a:p>
      </dgm:t>
    </dgm:pt>
    <dgm:pt modelId="{1923E5CC-F044-C840-A212-BA8057FCAF9C}" type="parTrans" cxnId="{D10BE799-A4D0-B841-B96E-A148AE101E5E}">
      <dgm:prSet/>
      <dgm:spPr/>
      <dgm:t>
        <a:bodyPr/>
        <a:lstStyle/>
        <a:p>
          <a:endParaRPr lang="en-US"/>
        </a:p>
      </dgm:t>
    </dgm:pt>
    <dgm:pt modelId="{EE53D7EF-2661-CC49-9862-9D732EBD9465}" type="sibTrans" cxnId="{D10BE799-A4D0-B841-B96E-A148AE101E5E}">
      <dgm:prSet/>
      <dgm:spPr/>
      <dgm:t>
        <a:bodyPr/>
        <a:lstStyle/>
        <a:p>
          <a:endParaRPr lang="en-US"/>
        </a:p>
      </dgm:t>
    </dgm:pt>
    <dgm:pt modelId="{EC5A5A36-84F0-2E47-83DE-96FE9B916D0D}">
      <dgm:prSet custT="1"/>
      <dgm:spPr/>
      <dgm:t>
        <a:bodyPr/>
        <a:lstStyle/>
        <a:p>
          <a:r>
            <a:rPr lang="el-GR" sz="1050" b="1" dirty="0" smtClean="0">
              <a:solidFill>
                <a:srgbClr val="000000"/>
              </a:solidFill>
              <a:latin typeface="Arial"/>
              <a:cs typeface="Arial"/>
            </a:rPr>
            <a:t>Αξιοπιστία στον χρόνο παράδοσης</a:t>
          </a:r>
          <a:endParaRPr lang="en-US" sz="1050" b="1" dirty="0">
            <a:solidFill>
              <a:srgbClr val="000000"/>
            </a:solidFill>
            <a:latin typeface="Arial"/>
            <a:cs typeface="Arial"/>
          </a:endParaRPr>
        </a:p>
      </dgm:t>
    </dgm:pt>
    <dgm:pt modelId="{04201117-C3BE-5248-9E54-B2E04B0ED5A1}" type="parTrans" cxnId="{D3E55FC2-3E61-4B45-BF67-DB9BCD38629C}">
      <dgm:prSet/>
      <dgm:spPr/>
      <dgm:t>
        <a:bodyPr/>
        <a:lstStyle/>
        <a:p>
          <a:endParaRPr lang="en-US"/>
        </a:p>
      </dgm:t>
    </dgm:pt>
    <dgm:pt modelId="{23429281-C82F-D947-AED6-C885B133FA15}" type="sibTrans" cxnId="{D3E55FC2-3E61-4B45-BF67-DB9BCD38629C}">
      <dgm:prSet/>
      <dgm:spPr/>
      <dgm:t>
        <a:bodyPr/>
        <a:lstStyle/>
        <a:p>
          <a:endParaRPr lang="en-US"/>
        </a:p>
      </dgm:t>
    </dgm:pt>
    <dgm:pt modelId="{273EBB0C-985B-974C-8409-024BBB79941E}">
      <dgm:prSet custT="1"/>
      <dgm:spPr/>
      <dgm:t>
        <a:bodyPr/>
        <a:lstStyle/>
        <a:p>
          <a:r>
            <a:rPr lang="el-GR" sz="1050" b="1" dirty="0" smtClean="0">
              <a:solidFill>
                <a:schemeClr val="tx1"/>
              </a:solidFill>
              <a:latin typeface="Arial"/>
              <a:cs typeface="Arial"/>
            </a:rPr>
            <a:t>Αξιοπιστία στις συναλλαγές</a:t>
          </a:r>
          <a:endParaRPr lang="en-US" sz="1050" b="1" dirty="0"/>
        </a:p>
      </dgm:t>
    </dgm:pt>
    <dgm:pt modelId="{32ABCC4B-AB18-9544-B75E-C2C3007BB9E4}" type="parTrans" cxnId="{6F275252-9595-D642-A47B-2880B3BD4075}">
      <dgm:prSet/>
      <dgm:spPr/>
      <dgm:t>
        <a:bodyPr/>
        <a:lstStyle/>
        <a:p>
          <a:endParaRPr lang="en-US"/>
        </a:p>
      </dgm:t>
    </dgm:pt>
    <dgm:pt modelId="{B0E1814E-236B-914D-BDC7-D2E4F8A82539}" type="sibTrans" cxnId="{6F275252-9595-D642-A47B-2880B3BD4075}">
      <dgm:prSet/>
      <dgm:spPr/>
      <dgm:t>
        <a:bodyPr/>
        <a:lstStyle/>
        <a:p>
          <a:endParaRPr lang="en-US"/>
        </a:p>
      </dgm:t>
    </dgm:pt>
    <dgm:pt modelId="{C1911C6C-B6CD-374D-A65A-B9576EACD205}">
      <dgm:prSet custT="1"/>
      <dgm:spPr/>
      <dgm:t>
        <a:bodyPr/>
        <a:lstStyle/>
        <a:p>
          <a:r>
            <a:rPr lang="el-GR" sz="1050" b="1" dirty="0" smtClean="0">
              <a:solidFill>
                <a:schemeClr val="tx1"/>
              </a:solidFill>
              <a:latin typeface="Arial"/>
              <a:cs typeface="Arial"/>
            </a:rPr>
            <a:t>Βελτίωση διαθεσιμότη-τας προϊόντος</a:t>
          </a:r>
          <a:endParaRPr lang="en-US" sz="1050" b="1" dirty="0"/>
        </a:p>
      </dgm:t>
    </dgm:pt>
    <dgm:pt modelId="{6589DCCB-49A1-764D-A84C-49A09A3D62D5}" type="parTrans" cxnId="{63F41911-EA66-DD42-A631-514F687DEAD9}">
      <dgm:prSet/>
      <dgm:spPr/>
      <dgm:t>
        <a:bodyPr/>
        <a:lstStyle/>
        <a:p>
          <a:endParaRPr lang="en-US"/>
        </a:p>
      </dgm:t>
    </dgm:pt>
    <dgm:pt modelId="{88A211D2-D435-5149-BBE0-9692395B6A0D}" type="sibTrans" cxnId="{63F41911-EA66-DD42-A631-514F687DEAD9}">
      <dgm:prSet/>
      <dgm:spPr/>
      <dgm:t>
        <a:bodyPr/>
        <a:lstStyle/>
        <a:p>
          <a:endParaRPr lang="en-US"/>
        </a:p>
      </dgm:t>
    </dgm:pt>
    <dgm:pt modelId="{881C30CF-3CDB-4F42-9500-4CEFF6EBA247}">
      <dgm:prSet custT="1"/>
      <dgm:spPr/>
      <dgm:t>
        <a:bodyPr/>
        <a:lstStyle/>
        <a:p>
          <a:r>
            <a:rPr lang="el-GR" sz="1050" b="1" dirty="0" smtClean="0">
              <a:solidFill>
                <a:schemeClr val="tx1"/>
              </a:solidFill>
              <a:latin typeface="Arial"/>
              <a:cs typeface="Arial"/>
            </a:rPr>
            <a:t>Δημιουργία συνεργασί-ας</a:t>
          </a:r>
          <a:endParaRPr lang="en-US" sz="1050" b="1" dirty="0"/>
        </a:p>
      </dgm:t>
    </dgm:pt>
    <dgm:pt modelId="{D5C335FE-E20C-B24C-85EB-0429945DF6F5}" type="parTrans" cxnId="{61213DF8-0536-164D-8BDF-8E8561415E88}">
      <dgm:prSet/>
      <dgm:spPr/>
      <dgm:t>
        <a:bodyPr/>
        <a:lstStyle/>
        <a:p>
          <a:endParaRPr lang="en-US"/>
        </a:p>
      </dgm:t>
    </dgm:pt>
    <dgm:pt modelId="{FB4E7661-685C-A64A-9861-6595BF598EA4}" type="sibTrans" cxnId="{61213DF8-0536-164D-8BDF-8E8561415E88}">
      <dgm:prSet/>
      <dgm:spPr/>
      <dgm:t>
        <a:bodyPr/>
        <a:lstStyle/>
        <a:p>
          <a:endParaRPr lang="en-US"/>
        </a:p>
      </dgm:t>
    </dgm:pt>
    <dgm:pt modelId="{E04F89D2-2424-9344-B102-23CE1460B67B}">
      <dgm:prSet custT="1"/>
      <dgm:spPr/>
      <dgm:t>
        <a:bodyPr/>
        <a:lstStyle/>
        <a:p>
          <a:r>
            <a:rPr lang="el-GR" sz="1050" b="1" dirty="0" smtClean="0">
              <a:solidFill>
                <a:schemeClr val="tx1"/>
              </a:solidFill>
              <a:latin typeface="Arial"/>
              <a:cs typeface="Arial"/>
            </a:rPr>
            <a:t>Αξιοπιστία προϊόντος</a:t>
          </a:r>
          <a:endParaRPr lang="en-US" sz="1050" b="1" dirty="0"/>
        </a:p>
      </dgm:t>
    </dgm:pt>
    <dgm:pt modelId="{BC5AB7F2-EEBF-4246-8ED3-92C9C6B7EDD7}" type="parTrans" cxnId="{4657D114-1B74-804A-807B-C9D3D5CE7822}">
      <dgm:prSet/>
      <dgm:spPr/>
      <dgm:t>
        <a:bodyPr/>
        <a:lstStyle/>
        <a:p>
          <a:endParaRPr lang="en-US"/>
        </a:p>
      </dgm:t>
    </dgm:pt>
    <dgm:pt modelId="{5595F7B0-4D35-824F-A2D5-4C706594F283}" type="sibTrans" cxnId="{4657D114-1B74-804A-807B-C9D3D5CE7822}">
      <dgm:prSet/>
      <dgm:spPr/>
      <dgm:t>
        <a:bodyPr/>
        <a:lstStyle/>
        <a:p>
          <a:endParaRPr lang="en-US"/>
        </a:p>
      </dgm:t>
    </dgm:pt>
    <dgm:pt modelId="{0373F8CD-AFC9-A544-8F48-14BC4C0C326B}">
      <dgm:prSet custT="1"/>
      <dgm:spPr/>
      <dgm:t>
        <a:bodyPr/>
        <a:lstStyle/>
        <a:p>
          <a:r>
            <a:rPr lang="el-GR" sz="1050" b="1" dirty="0" smtClean="0">
              <a:solidFill>
                <a:schemeClr val="tx1"/>
              </a:solidFill>
              <a:latin typeface="Arial"/>
              <a:cs typeface="Arial"/>
            </a:rPr>
            <a:t>Συνολική </a:t>
          </a:r>
          <a:r>
            <a:rPr lang="el-GR" sz="1050" b="1" smtClean="0">
              <a:solidFill>
                <a:schemeClr val="tx1"/>
              </a:solidFill>
              <a:latin typeface="Arial"/>
              <a:cs typeface="Arial"/>
            </a:rPr>
            <a:t>ποιότητα προϊόντων</a:t>
          </a:r>
          <a:endParaRPr lang="en-US" sz="1050" b="1" dirty="0"/>
        </a:p>
      </dgm:t>
    </dgm:pt>
    <dgm:pt modelId="{7CD282C9-05EF-6842-930B-C2E59BEC2D50}" type="parTrans" cxnId="{DFD7451D-6EED-724B-AAA7-0BF54589D847}">
      <dgm:prSet/>
      <dgm:spPr/>
      <dgm:t>
        <a:bodyPr/>
        <a:lstStyle/>
        <a:p>
          <a:endParaRPr lang="en-US"/>
        </a:p>
      </dgm:t>
    </dgm:pt>
    <dgm:pt modelId="{59124886-2C90-B44E-B2A7-0DDB193C949E}" type="sibTrans" cxnId="{DFD7451D-6EED-724B-AAA7-0BF54589D847}">
      <dgm:prSet/>
      <dgm:spPr/>
      <dgm:t>
        <a:bodyPr/>
        <a:lstStyle/>
        <a:p>
          <a:endParaRPr lang="en-US"/>
        </a:p>
      </dgm:t>
    </dgm:pt>
    <dgm:pt modelId="{323FDB95-4F2B-DB41-BA56-592998074F65}">
      <dgm:prSet custT="1"/>
      <dgm:spPr/>
      <dgm:t>
        <a:bodyPr/>
        <a:lstStyle/>
        <a:p>
          <a:r>
            <a:rPr lang="el-GR" sz="1050" b="1" dirty="0" smtClean="0">
              <a:solidFill>
                <a:schemeClr val="tx1"/>
              </a:solidFill>
              <a:latin typeface="Arial"/>
              <a:cs typeface="Arial"/>
            </a:rPr>
            <a:t>Εμπλούτιση προϊοντικών σειρών</a:t>
          </a:r>
          <a:endParaRPr lang="en-US" sz="1050" b="1" dirty="0"/>
        </a:p>
      </dgm:t>
    </dgm:pt>
    <dgm:pt modelId="{2C136D98-A01F-3E43-B22C-8027E8D610FD}" type="parTrans" cxnId="{24643D6B-6967-394C-9C0B-07EA7701A0ED}">
      <dgm:prSet/>
      <dgm:spPr/>
      <dgm:t>
        <a:bodyPr/>
        <a:lstStyle/>
        <a:p>
          <a:endParaRPr lang="en-US"/>
        </a:p>
      </dgm:t>
    </dgm:pt>
    <dgm:pt modelId="{35ADE12D-FB42-6645-A05A-771780555869}" type="sibTrans" cxnId="{24643D6B-6967-394C-9C0B-07EA7701A0ED}">
      <dgm:prSet/>
      <dgm:spPr/>
      <dgm:t>
        <a:bodyPr/>
        <a:lstStyle/>
        <a:p>
          <a:endParaRPr lang="en-US"/>
        </a:p>
      </dgm:t>
    </dgm:pt>
    <dgm:pt modelId="{EC4320C2-B7CE-0D4D-8D92-0A3230E906B7}">
      <dgm:prSet custT="1"/>
      <dgm:spPr/>
      <dgm:t>
        <a:bodyPr/>
        <a:lstStyle/>
        <a:p>
          <a:r>
            <a:rPr lang="el-GR" sz="1050" b="1" dirty="0" smtClean="0">
              <a:solidFill>
                <a:schemeClr val="tx1"/>
              </a:solidFill>
              <a:latin typeface="Arial"/>
              <a:cs typeface="Arial"/>
            </a:rPr>
            <a:t>Σχέση ποιότητας-τιμής</a:t>
          </a:r>
          <a:endParaRPr lang="en-US" sz="1050" b="1" dirty="0"/>
        </a:p>
      </dgm:t>
    </dgm:pt>
    <dgm:pt modelId="{527518ED-D634-B141-8A03-0627ED8D0F52}" type="parTrans" cxnId="{DCC47060-654D-5C40-AABD-0E1F4EF3BB10}">
      <dgm:prSet/>
      <dgm:spPr/>
      <dgm:t>
        <a:bodyPr/>
        <a:lstStyle/>
        <a:p>
          <a:endParaRPr lang="en-US"/>
        </a:p>
      </dgm:t>
    </dgm:pt>
    <dgm:pt modelId="{9B127700-7308-684B-AACF-6B2D0ADE8FDE}" type="sibTrans" cxnId="{DCC47060-654D-5C40-AABD-0E1F4EF3BB10}">
      <dgm:prSet/>
      <dgm:spPr/>
      <dgm:t>
        <a:bodyPr/>
        <a:lstStyle/>
        <a:p>
          <a:endParaRPr lang="en-US"/>
        </a:p>
      </dgm:t>
    </dgm:pt>
    <dgm:pt modelId="{C1BADBD9-8244-BC46-969B-3D7F67A00D31}" type="pres">
      <dgm:prSet presAssocID="{0A56D2D0-C6EA-3D44-8A92-8F437EE06D84}" presName="Name0" presStyleCnt="0">
        <dgm:presLayoutVars>
          <dgm:chPref val="1"/>
          <dgm:dir/>
          <dgm:animOne val="branch"/>
          <dgm:animLvl val="lvl"/>
          <dgm:resizeHandles/>
        </dgm:presLayoutVars>
      </dgm:prSet>
      <dgm:spPr/>
      <dgm:t>
        <a:bodyPr/>
        <a:lstStyle/>
        <a:p>
          <a:endParaRPr lang="en-US"/>
        </a:p>
      </dgm:t>
    </dgm:pt>
    <dgm:pt modelId="{CA0597D4-24A5-3047-9C32-3B69A714008E}" type="pres">
      <dgm:prSet presAssocID="{DED799DF-E831-3B4B-A476-EF1C13822BF3}" presName="vertOne" presStyleCnt="0"/>
      <dgm:spPr/>
    </dgm:pt>
    <dgm:pt modelId="{39F8BE3C-8A08-1048-A22F-A110EA14C872}" type="pres">
      <dgm:prSet presAssocID="{DED799DF-E831-3B4B-A476-EF1C13822BF3}" presName="txOne" presStyleLbl="node0" presStyleIdx="0" presStyleCnt="1">
        <dgm:presLayoutVars>
          <dgm:chPref val="3"/>
        </dgm:presLayoutVars>
      </dgm:prSet>
      <dgm:spPr/>
      <dgm:t>
        <a:bodyPr/>
        <a:lstStyle/>
        <a:p>
          <a:endParaRPr lang="en-US"/>
        </a:p>
      </dgm:t>
    </dgm:pt>
    <dgm:pt modelId="{7DA4AFE7-796F-DF42-A00E-858F4E384C68}" type="pres">
      <dgm:prSet presAssocID="{DED799DF-E831-3B4B-A476-EF1C13822BF3}" presName="parTransOne" presStyleCnt="0"/>
      <dgm:spPr/>
    </dgm:pt>
    <dgm:pt modelId="{99513B91-9E8D-DF41-AFD9-DB1D485DF965}" type="pres">
      <dgm:prSet presAssocID="{DED799DF-E831-3B4B-A476-EF1C13822BF3}" presName="horzOne" presStyleCnt="0"/>
      <dgm:spPr/>
    </dgm:pt>
    <dgm:pt modelId="{678979E4-D4D1-DA41-8ADF-4F7DFD329ED3}" type="pres">
      <dgm:prSet presAssocID="{85C7A314-3A80-8B4B-B101-EF608A8CA2E5}" presName="vertTwo" presStyleCnt="0"/>
      <dgm:spPr/>
    </dgm:pt>
    <dgm:pt modelId="{7A3166ED-325E-354D-8946-E66EEE4AB304}" type="pres">
      <dgm:prSet presAssocID="{85C7A314-3A80-8B4B-B101-EF608A8CA2E5}" presName="txTwo" presStyleLbl="node2" presStyleIdx="0" presStyleCnt="2">
        <dgm:presLayoutVars>
          <dgm:chPref val="3"/>
        </dgm:presLayoutVars>
      </dgm:prSet>
      <dgm:spPr/>
      <dgm:t>
        <a:bodyPr/>
        <a:lstStyle/>
        <a:p>
          <a:endParaRPr lang="en-US"/>
        </a:p>
      </dgm:t>
    </dgm:pt>
    <dgm:pt modelId="{96C78B3D-A16A-CA4F-BAA9-7C777573AD68}" type="pres">
      <dgm:prSet presAssocID="{85C7A314-3A80-8B4B-B101-EF608A8CA2E5}" presName="parTransTwo" presStyleCnt="0"/>
      <dgm:spPr/>
    </dgm:pt>
    <dgm:pt modelId="{656B3A7C-16CF-B440-A8EA-36C115969410}" type="pres">
      <dgm:prSet presAssocID="{85C7A314-3A80-8B4B-B101-EF608A8CA2E5}" presName="horzTwo" presStyleCnt="0"/>
      <dgm:spPr/>
    </dgm:pt>
    <dgm:pt modelId="{93CA08DB-0D2A-2B4E-8757-9EB779330811}" type="pres">
      <dgm:prSet presAssocID="{E04F89D2-2424-9344-B102-23CE1460B67B}" presName="vertThree" presStyleCnt="0"/>
      <dgm:spPr/>
    </dgm:pt>
    <dgm:pt modelId="{3BC7E65D-0C09-D64A-A63B-59AD1B7FEBFA}" type="pres">
      <dgm:prSet presAssocID="{E04F89D2-2424-9344-B102-23CE1460B67B}" presName="txThree" presStyleLbl="node3" presStyleIdx="0" presStyleCnt="9">
        <dgm:presLayoutVars>
          <dgm:chPref val="3"/>
        </dgm:presLayoutVars>
      </dgm:prSet>
      <dgm:spPr/>
      <dgm:t>
        <a:bodyPr/>
        <a:lstStyle/>
        <a:p>
          <a:endParaRPr lang="en-US"/>
        </a:p>
      </dgm:t>
    </dgm:pt>
    <dgm:pt modelId="{59FB55BD-7A54-4C43-B82D-28156A8EC012}" type="pres">
      <dgm:prSet presAssocID="{E04F89D2-2424-9344-B102-23CE1460B67B}" presName="horzThree" presStyleCnt="0"/>
      <dgm:spPr/>
    </dgm:pt>
    <dgm:pt modelId="{2DB66535-C545-8948-8206-927DF02602EE}" type="pres">
      <dgm:prSet presAssocID="{5595F7B0-4D35-824F-A2D5-4C706594F283}" presName="sibSpaceThree" presStyleCnt="0"/>
      <dgm:spPr/>
    </dgm:pt>
    <dgm:pt modelId="{E1945956-BB5C-1146-958E-6B84046C4AE5}" type="pres">
      <dgm:prSet presAssocID="{0373F8CD-AFC9-A544-8F48-14BC4C0C326B}" presName="vertThree" presStyleCnt="0"/>
      <dgm:spPr/>
    </dgm:pt>
    <dgm:pt modelId="{B02E2879-F557-DA45-8B31-E12A03E9DFF7}" type="pres">
      <dgm:prSet presAssocID="{0373F8CD-AFC9-A544-8F48-14BC4C0C326B}" presName="txThree" presStyleLbl="node3" presStyleIdx="1" presStyleCnt="9">
        <dgm:presLayoutVars>
          <dgm:chPref val="3"/>
        </dgm:presLayoutVars>
      </dgm:prSet>
      <dgm:spPr/>
      <dgm:t>
        <a:bodyPr/>
        <a:lstStyle/>
        <a:p>
          <a:endParaRPr lang="en-US"/>
        </a:p>
      </dgm:t>
    </dgm:pt>
    <dgm:pt modelId="{EB2F4177-3AFC-2F4D-B084-D2F89B9C7030}" type="pres">
      <dgm:prSet presAssocID="{0373F8CD-AFC9-A544-8F48-14BC4C0C326B}" presName="horzThree" presStyleCnt="0"/>
      <dgm:spPr/>
    </dgm:pt>
    <dgm:pt modelId="{1CDD232D-2F4C-F84F-B712-E40E5886BBC4}" type="pres">
      <dgm:prSet presAssocID="{59124886-2C90-B44E-B2A7-0DDB193C949E}" presName="sibSpaceThree" presStyleCnt="0"/>
      <dgm:spPr/>
    </dgm:pt>
    <dgm:pt modelId="{FDA81B0C-503A-334B-BA88-EDA8D689CBFB}" type="pres">
      <dgm:prSet presAssocID="{EC4320C2-B7CE-0D4D-8D92-0A3230E906B7}" presName="vertThree" presStyleCnt="0"/>
      <dgm:spPr/>
    </dgm:pt>
    <dgm:pt modelId="{13772733-799A-574C-80D8-4C56855743DA}" type="pres">
      <dgm:prSet presAssocID="{EC4320C2-B7CE-0D4D-8D92-0A3230E906B7}" presName="txThree" presStyleLbl="node3" presStyleIdx="2" presStyleCnt="9">
        <dgm:presLayoutVars>
          <dgm:chPref val="3"/>
        </dgm:presLayoutVars>
      </dgm:prSet>
      <dgm:spPr/>
      <dgm:t>
        <a:bodyPr/>
        <a:lstStyle/>
        <a:p>
          <a:endParaRPr lang="en-US"/>
        </a:p>
      </dgm:t>
    </dgm:pt>
    <dgm:pt modelId="{2114120E-0A66-094F-9FB5-0735AC63233D}" type="pres">
      <dgm:prSet presAssocID="{EC4320C2-B7CE-0D4D-8D92-0A3230E906B7}" presName="horzThree" presStyleCnt="0"/>
      <dgm:spPr/>
    </dgm:pt>
    <dgm:pt modelId="{094B8087-F143-AE4E-8D21-4EF35B75B2A5}" type="pres">
      <dgm:prSet presAssocID="{9B127700-7308-684B-AACF-6B2D0ADE8FDE}" presName="sibSpaceThree" presStyleCnt="0"/>
      <dgm:spPr/>
    </dgm:pt>
    <dgm:pt modelId="{16D28D51-B40B-5342-89E3-CA4FCC269EA0}" type="pres">
      <dgm:prSet presAssocID="{323FDB95-4F2B-DB41-BA56-592998074F65}" presName="vertThree" presStyleCnt="0"/>
      <dgm:spPr/>
    </dgm:pt>
    <dgm:pt modelId="{2B92E013-38BD-0C40-8CF9-EB77031F691A}" type="pres">
      <dgm:prSet presAssocID="{323FDB95-4F2B-DB41-BA56-592998074F65}" presName="txThree" presStyleLbl="node3" presStyleIdx="3" presStyleCnt="9">
        <dgm:presLayoutVars>
          <dgm:chPref val="3"/>
        </dgm:presLayoutVars>
      </dgm:prSet>
      <dgm:spPr/>
      <dgm:t>
        <a:bodyPr/>
        <a:lstStyle/>
        <a:p>
          <a:endParaRPr lang="en-US"/>
        </a:p>
      </dgm:t>
    </dgm:pt>
    <dgm:pt modelId="{F3AD31E7-0A18-0346-B543-7B897B079C3E}" type="pres">
      <dgm:prSet presAssocID="{323FDB95-4F2B-DB41-BA56-592998074F65}" presName="horzThree" presStyleCnt="0"/>
      <dgm:spPr/>
    </dgm:pt>
    <dgm:pt modelId="{2E913301-64FF-8F46-8B3D-6974C86DCE17}" type="pres">
      <dgm:prSet presAssocID="{E113F884-9203-B34D-A3B2-AD55B98E3B47}" presName="sibSpaceTwo" presStyleCnt="0"/>
      <dgm:spPr/>
    </dgm:pt>
    <dgm:pt modelId="{5FB81C33-3953-5F41-B012-ED346FADA8E5}" type="pres">
      <dgm:prSet presAssocID="{BBC1AF4E-3C84-7A4E-87DB-C9287FC13F0E}" presName="vertTwo" presStyleCnt="0"/>
      <dgm:spPr/>
    </dgm:pt>
    <dgm:pt modelId="{449AA73A-D367-E04D-8D29-23E92DE3F0C9}" type="pres">
      <dgm:prSet presAssocID="{BBC1AF4E-3C84-7A4E-87DB-C9287FC13F0E}" presName="txTwo" presStyleLbl="node2" presStyleIdx="1" presStyleCnt="2">
        <dgm:presLayoutVars>
          <dgm:chPref val="3"/>
        </dgm:presLayoutVars>
      </dgm:prSet>
      <dgm:spPr/>
      <dgm:t>
        <a:bodyPr/>
        <a:lstStyle/>
        <a:p>
          <a:endParaRPr lang="en-US"/>
        </a:p>
      </dgm:t>
    </dgm:pt>
    <dgm:pt modelId="{006912FC-7445-0E44-BAD0-2D036DC2E0F9}" type="pres">
      <dgm:prSet presAssocID="{BBC1AF4E-3C84-7A4E-87DB-C9287FC13F0E}" presName="parTransTwo" presStyleCnt="0"/>
      <dgm:spPr/>
    </dgm:pt>
    <dgm:pt modelId="{107CF165-FAE7-9742-8D95-82ED5228CC36}" type="pres">
      <dgm:prSet presAssocID="{BBC1AF4E-3C84-7A4E-87DB-C9287FC13F0E}" presName="horzTwo" presStyleCnt="0"/>
      <dgm:spPr/>
    </dgm:pt>
    <dgm:pt modelId="{AFFC52E0-C7A1-B542-B842-41F85098CB05}" type="pres">
      <dgm:prSet presAssocID="{8A1D4105-0CAC-9746-9935-E26656507380}" presName="vertThree" presStyleCnt="0"/>
      <dgm:spPr/>
    </dgm:pt>
    <dgm:pt modelId="{EC00D33A-F15C-A644-9B7E-7E2F9B3A00BD}" type="pres">
      <dgm:prSet presAssocID="{8A1D4105-0CAC-9746-9935-E26656507380}" presName="txThree" presStyleLbl="node3" presStyleIdx="4" presStyleCnt="9">
        <dgm:presLayoutVars>
          <dgm:chPref val="3"/>
        </dgm:presLayoutVars>
      </dgm:prSet>
      <dgm:spPr/>
      <dgm:t>
        <a:bodyPr/>
        <a:lstStyle/>
        <a:p>
          <a:endParaRPr lang="en-US"/>
        </a:p>
      </dgm:t>
    </dgm:pt>
    <dgm:pt modelId="{EECA5A34-FAB5-E54B-AC7E-496524509110}" type="pres">
      <dgm:prSet presAssocID="{8A1D4105-0CAC-9746-9935-E26656507380}" presName="horzThree" presStyleCnt="0"/>
      <dgm:spPr/>
    </dgm:pt>
    <dgm:pt modelId="{E7ABBDFE-D449-EE46-B9BC-7CDDC382FBE5}" type="pres">
      <dgm:prSet presAssocID="{EE53D7EF-2661-CC49-9862-9D732EBD9465}" presName="sibSpaceThree" presStyleCnt="0"/>
      <dgm:spPr/>
    </dgm:pt>
    <dgm:pt modelId="{5CEB0884-6F3C-9948-B9E5-AB4DC4C18B33}" type="pres">
      <dgm:prSet presAssocID="{EC5A5A36-84F0-2E47-83DE-96FE9B916D0D}" presName="vertThree" presStyleCnt="0"/>
      <dgm:spPr/>
    </dgm:pt>
    <dgm:pt modelId="{99420607-AA82-2E4B-8A0A-F9027DF6B47D}" type="pres">
      <dgm:prSet presAssocID="{EC5A5A36-84F0-2E47-83DE-96FE9B916D0D}" presName="txThree" presStyleLbl="node3" presStyleIdx="5" presStyleCnt="9">
        <dgm:presLayoutVars>
          <dgm:chPref val="3"/>
        </dgm:presLayoutVars>
      </dgm:prSet>
      <dgm:spPr/>
      <dgm:t>
        <a:bodyPr/>
        <a:lstStyle/>
        <a:p>
          <a:endParaRPr lang="en-US"/>
        </a:p>
      </dgm:t>
    </dgm:pt>
    <dgm:pt modelId="{010270F9-6418-B945-BBEA-7F99A1DB4A34}" type="pres">
      <dgm:prSet presAssocID="{EC5A5A36-84F0-2E47-83DE-96FE9B916D0D}" presName="horzThree" presStyleCnt="0"/>
      <dgm:spPr/>
    </dgm:pt>
    <dgm:pt modelId="{DEDC5E5D-E49E-0D4C-8D52-25F7A1D06289}" type="pres">
      <dgm:prSet presAssocID="{23429281-C82F-D947-AED6-C885B133FA15}" presName="sibSpaceThree" presStyleCnt="0"/>
      <dgm:spPr/>
    </dgm:pt>
    <dgm:pt modelId="{AE58BCC5-341F-FF42-B660-D49F0B30EFEF}" type="pres">
      <dgm:prSet presAssocID="{273EBB0C-985B-974C-8409-024BBB79941E}" presName="vertThree" presStyleCnt="0"/>
      <dgm:spPr/>
    </dgm:pt>
    <dgm:pt modelId="{8AA876D2-8672-5C4F-A722-16154BA14333}" type="pres">
      <dgm:prSet presAssocID="{273EBB0C-985B-974C-8409-024BBB79941E}" presName="txThree" presStyleLbl="node3" presStyleIdx="6" presStyleCnt="9">
        <dgm:presLayoutVars>
          <dgm:chPref val="3"/>
        </dgm:presLayoutVars>
      </dgm:prSet>
      <dgm:spPr/>
      <dgm:t>
        <a:bodyPr/>
        <a:lstStyle/>
        <a:p>
          <a:endParaRPr lang="en-US"/>
        </a:p>
      </dgm:t>
    </dgm:pt>
    <dgm:pt modelId="{55541FDD-D27C-9B42-9AA5-E9D4AE016265}" type="pres">
      <dgm:prSet presAssocID="{273EBB0C-985B-974C-8409-024BBB79941E}" presName="horzThree" presStyleCnt="0"/>
      <dgm:spPr/>
    </dgm:pt>
    <dgm:pt modelId="{CC54A02D-9C4A-464C-9DA5-95E6776F0DF5}" type="pres">
      <dgm:prSet presAssocID="{B0E1814E-236B-914D-BDC7-D2E4F8A82539}" presName="sibSpaceThree" presStyleCnt="0"/>
      <dgm:spPr/>
    </dgm:pt>
    <dgm:pt modelId="{42C0FF77-0C66-A441-B659-21595CD588D7}" type="pres">
      <dgm:prSet presAssocID="{C1911C6C-B6CD-374D-A65A-B9576EACD205}" presName="vertThree" presStyleCnt="0"/>
      <dgm:spPr/>
    </dgm:pt>
    <dgm:pt modelId="{E2FD1839-27C0-8A4B-B8BF-70A0EA4FECB0}" type="pres">
      <dgm:prSet presAssocID="{C1911C6C-B6CD-374D-A65A-B9576EACD205}" presName="txThree" presStyleLbl="node3" presStyleIdx="7" presStyleCnt="9">
        <dgm:presLayoutVars>
          <dgm:chPref val="3"/>
        </dgm:presLayoutVars>
      </dgm:prSet>
      <dgm:spPr/>
      <dgm:t>
        <a:bodyPr/>
        <a:lstStyle/>
        <a:p>
          <a:endParaRPr lang="en-US"/>
        </a:p>
      </dgm:t>
    </dgm:pt>
    <dgm:pt modelId="{AB7ADC89-1435-E847-B62F-23508F80AB7B}" type="pres">
      <dgm:prSet presAssocID="{C1911C6C-B6CD-374D-A65A-B9576EACD205}" presName="horzThree" presStyleCnt="0"/>
      <dgm:spPr/>
    </dgm:pt>
    <dgm:pt modelId="{0F8F0F63-EE4A-124D-A745-55D24F652872}" type="pres">
      <dgm:prSet presAssocID="{88A211D2-D435-5149-BBE0-9692395B6A0D}" presName="sibSpaceThree" presStyleCnt="0"/>
      <dgm:spPr/>
    </dgm:pt>
    <dgm:pt modelId="{B76CD156-72D9-854E-A5AF-FE0383D38D10}" type="pres">
      <dgm:prSet presAssocID="{881C30CF-3CDB-4F42-9500-4CEFF6EBA247}" presName="vertThree" presStyleCnt="0"/>
      <dgm:spPr/>
    </dgm:pt>
    <dgm:pt modelId="{E6CDA6DE-3B9F-F04F-83AD-6AAA6E74950C}" type="pres">
      <dgm:prSet presAssocID="{881C30CF-3CDB-4F42-9500-4CEFF6EBA247}" presName="txThree" presStyleLbl="node3" presStyleIdx="8" presStyleCnt="9">
        <dgm:presLayoutVars>
          <dgm:chPref val="3"/>
        </dgm:presLayoutVars>
      </dgm:prSet>
      <dgm:spPr/>
      <dgm:t>
        <a:bodyPr/>
        <a:lstStyle/>
        <a:p>
          <a:endParaRPr lang="en-US"/>
        </a:p>
      </dgm:t>
    </dgm:pt>
    <dgm:pt modelId="{964F669D-638F-1D43-9780-205D15F4231F}" type="pres">
      <dgm:prSet presAssocID="{881C30CF-3CDB-4F42-9500-4CEFF6EBA247}" presName="horzThree" presStyleCnt="0"/>
      <dgm:spPr/>
    </dgm:pt>
  </dgm:ptLst>
  <dgm:cxnLst>
    <dgm:cxn modelId="{92744CBE-1C4E-3A44-8B04-FA3AA7760A30}" type="presOf" srcId="{C1911C6C-B6CD-374D-A65A-B9576EACD205}" destId="{E2FD1839-27C0-8A4B-B8BF-70A0EA4FECB0}" srcOrd="0" destOrd="0" presId="urn:microsoft.com/office/officeart/2005/8/layout/hierarchy4"/>
    <dgm:cxn modelId="{9E1B1E7C-FCC4-A04A-A363-6062A093C6C6}" type="presOf" srcId="{85C7A314-3A80-8B4B-B101-EF608A8CA2E5}" destId="{7A3166ED-325E-354D-8946-E66EEE4AB304}" srcOrd="0" destOrd="0" presId="urn:microsoft.com/office/officeart/2005/8/layout/hierarchy4"/>
    <dgm:cxn modelId="{7D24A600-C1C0-0343-B682-6AF4E6E9ADF0}" srcId="{DED799DF-E831-3B4B-A476-EF1C13822BF3}" destId="{BBC1AF4E-3C84-7A4E-87DB-C9287FC13F0E}" srcOrd="1" destOrd="0" parTransId="{245268BE-6016-2D40-9D33-BC45B1C3562C}" sibTransId="{F97FCCE6-AF8C-9D4C-A0DA-3D79B9954459}"/>
    <dgm:cxn modelId="{D3E55FC2-3E61-4B45-BF67-DB9BCD38629C}" srcId="{BBC1AF4E-3C84-7A4E-87DB-C9287FC13F0E}" destId="{EC5A5A36-84F0-2E47-83DE-96FE9B916D0D}" srcOrd="1" destOrd="0" parTransId="{04201117-C3BE-5248-9E54-B2E04B0ED5A1}" sibTransId="{23429281-C82F-D947-AED6-C885B133FA15}"/>
    <dgm:cxn modelId="{B19D1706-F729-C349-AAF8-35CB5B10F101}" type="presOf" srcId="{273EBB0C-985B-974C-8409-024BBB79941E}" destId="{8AA876D2-8672-5C4F-A722-16154BA14333}" srcOrd="0" destOrd="0" presId="urn:microsoft.com/office/officeart/2005/8/layout/hierarchy4"/>
    <dgm:cxn modelId="{61213DF8-0536-164D-8BDF-8E8561415E88}" srcId="{BBC1AF4E-3C84-7A4E-87DB-C9287FC13F0E}" destId="{881C30CF-3CDB-4F42-9500-4CEFF6EBA247}" srcOrd="4" destOrd="0" parTransId="{D5C335FE-E20C-B24C-85EB-0429945DF6F5}" sibTransId="{FB4E7661-685C-A64A-9861-6595BF598EA4}"/>
    <dgm:cxn modelId="{9A4871A6-B093-B04B-AF5C-5419F2E6B2DB}" type="presOf" srcId="{0A56D2D0-C6EA-3D44-8A92-8F437EE06D84}" destId="{C1BADBD9-8244-BC46-969B-3D7F67A00D31}" srcOrd="0" destOrd="0" presId="urn:microsoft.com/office/officeart/2005/8/layout/hierarchy4"/>
    <dgm:cxn modelId="{63F41911-EA66-DD42-A631-514F687DEAD9}" srcId="{BBC1AF4E-3C84-7A4E-87DB-C9287FC13F0E}" destId="{C1911C6C-B6CD-374D-A65A-B9576EACD205}" srcOrd="3" destOrd="0" parTransId="{6589DCCB-49A1-764D-A84C-49A09A3D62D5}" sibTransId="{88A211D2-D435-5149-BBE0-9692395B6A0D}"/>
    <dgm:cxn modelId="{3E49C92B-2B8B-1A43-8999-C3731F825E9D}" type="presOf" srcId="{8A1D4105-0CAC-9746-9935-E26656507380}" destId="{EC00D33A-F15C-A644-9B7E-7E2F9B3A00BD}" srcOrd="0" destOrd="0" presId="urn:microsoft.com/office/officeart/2005/8/layout/hierarchy4"/>
    <dgm:cxn modelId="{4657D114-1B74-804A-807B-C9D3D5CE7822}" srcId="{85C7A314-3A80-8B4B-B101-EF608A8CA2E5}" destId="{E04F89D2-2424-9344-B102-23CE1460B67B}" srcOrd="0" destOrd="0" parTransId="{BC5AB7F2-EEBF-4246-8ED3-92C9C6B7EDD7}" sibTransId="{5595F7B0-4D35-824F-A2D5-4C706594F283}"/>
    <dgm:cxn modelId="{24643D6B-6967-394C-9C0B-07EA7701A0ED}" srcId="{85C7A314-3A80-8B4B-B101-EF608A8CA2E5}" destId="{323FDB95-4F2B-DB41-BA56-592998074F65}" srcOrd="3" destOrd="0" parTransId="{2C136D98-A01F-3E43-B22C-8027E8D610FD}" sibTransId="{35ADE12D-FB42-6645-A05A-771780555869}"/>
    <dgm:cxn modelId="{D10BE799-A4D0-B841-B96E-A148AE101E5E}" srcId="{BBC1AF4E-3C84-7A4E-87DB-C9287FC13F0E}" destId="{8A1D4105-0CAC-9746-9935-E26656507380}" srcOrd="0" destOrd="0" parTransId="{1923E5CC-F044-C840-A212-BA8057FCAF9C}" sibTransId="{EE53D7EF-2661-CC49-9862-9D732EBD9465}"/>
    <dgm:cxn modelId="{821F1D9F-3232-AC49-89D1-A219A4468AD7}" type="presOf" srcId="{BBC1AF4E-3C84-7A4E-87DB-C9287FC13F0E}" destId="{449AA73A-D367-E04D-8D29-23E92DE3F0C9}" srcOrd="0" destOrd="0" presId="urn:microsoft.com/office/officeart/2005/8/layout/hierarchy4"/>
    <dgm:cxn modelId="{EB1B9BC4-34FC-AD40-B35D-9659A2496D61}" type="presOf" srcId="{E04F89D2-2424-9344-B102-23CE1460B67B}" destId="{3BC7E65D-0C09-D64A-A63B-59AD1B7FEBFA}" srcOrd="0" destOrd="0" presId="urn:microsoft.com/office/officeart/2005/8/layout/hierarchy4"/>
    <dgm:cxn modelId="{05F0C671-BDB5-A749-B767-E6DFF66295DE}" type="presOf" srcId="{0373F8CD-AFC9-A544-8F48-14BC4C0C326B}" destId="{B02E2879-F557-DA45-8B31-E12A03E9DFF7}" srcOrd="0" destOrd="0" presId="urn:microsoft.com/office/officeart/2005/8/layout/hierarchy4"/>
    <dgm:cxn modelId="{DFD7451D-6EED-724B-AAA7-0BF54589D847}" srcId="{85C7A314-3A80-8B4B-B101-EF608A8CA2E5}" destId="{0373F8CD-AFC9-A544-8F48-14BC4C0C326B}" srcOrd="1" destOrd="0" parTransId="{7CD282C9-05EF-6842-930B-C2E59BEC2D50}" sibTransId="{59124886-2C90-B44E-B2A7-0DDB193C949E}"/>
    <dgm:cxn modelId="{6F275252-9595-D642-A47B-2880B3BD4075}" srcId="{BBC1AF4E-3C84-7A4E-87DB-C9287FC13F0E}" destId="{273EBB0C-985B-974C-8409-024BBB79941E}" srcOrd="2" destOrd="0" parTransId="{32ABCC4B-AB18-9544-B75E-C2C3007BB9E4}" sibTransId="{B0E1814E-236B-914D-BDC7-D2E4F8A82539}"/>
    <dgm:cxn modelId="{DCC47060-654D-5C40-AABD-0E1F4EF3BB10}" srcId="{85C7A314-3A80-8B4B-B101-EF608A8CA2E5}" destId="{EC4320C2-B7CE-0D4D-8D92-0A3230E906B7}" srcOrd="2" destOrd="0" parTransId="{527518ED-D634-B141-8A03-0627ED8D0F52}" sibTransId="{9B127700-7308-684B-AACF-6B2D0ADE8FDE}"/>
    <dgm:cxn modelId="{603049E4-93A4-5D49-9DD6-CA36EDBBB8EC}" type="presOf" srcId="{EC5A5A36-84F0-2E47-83DE-96FE9B916D0D}" destId="{99420607-AA82-2E4B-8A0A-F9027DF6B47D}" srcOrd="0" destOrd="0" presId="urn:microsoft.com/office/officeart/2005/8/layout/hierarchy4"/>
    <dgm:cxn modelId="{44693F69-7F86-644D-9AC1-EBFFE3C243CB}" srcId="{DED799DF-E831-3B4B-A476-EF1C13822BF3}" destId="{85C7A314-3A80-8B4B-B101-EF608A8CA2E5}" srcOrd="0" destOrd="0" parTransId="{3A868C83-F08A-5A48-9FB8-74A39233E6E9}" sibTransId="{E113F884-9203-B34D-A3B2-AD55B98E3B47}"/>
    <dgm:cxn modelId="{0BCD92F2-D9D3-4B4B-B7BB-79DBB8296EBC}" type="presOf" srcId="{EC4320C2-B7CE-0D4D-8D92-0A3230E906B7}" destId="{13772733-799A-574C-80D8-4C56855743DA}" srcOrd="0" destOrd="0" presId="urn:microsoft.com/office/officeart/2005/8/layout/hierarchy4"/>
    <dgm:cxn modelId="{40FA47DB-1BA6-EA4C-A6B7-7C79AF467B8F}" type="presOf" srcId="{881C30CF-3CDB-4F42-9500-4CEFF6EBA247}" destId="{E6CDA6DE-3B9F-F04F-83AD-6AAA6E74950C}" srcOrd="0" destOrd="0" presId="urn:microsoft.com/office/officeart/2005/8/layout/hierarchy4"/>
    <dgm:cxn modelId="{7C60BCF5-C5DA-0144-9B0B-3FB1B24B8315}" srcId="{0A56D2D0-C6EA-3D44-8A92-8F437EE06D84}" destId="{DED799DF-E831-3B4B-A476-EF1C13822BF3}" srcOrd="0" destOrd="0" parTransId="{560F1B3B-9235-9F49-838F-4C2BE86BA394}" sibTransId="{CAADA32B-984D-F74F-8D34-3F6E9A10A26A}"/>
    <dgm:cxn modelId="{B811CF4A-086A-D942-8CFA-E9C594AB4676}" type="presOf" srcId="{DED799DF-E831-3B4B-A476-EF1C13822BF3}" destId="{39F8BE3C-8A08-1048-A22F-A110EA14C872}" srcOrd="0" destOrd="0" presId="urn:microsoft.com/office/officeart/2005/8/layout/hierarchy4"/>
    <dgm:cxn modelId="{60DC58D3-F03D-6648-8518-BBED4492EC4A}" type="presOf" srcId="{323FDB95-4F2B-DB41-BA56-592998074F65}" destId="{2B92E013-38BD-0C40-8CF9-EB77031F691A}" srcOrd="0" destOrd="0" presId="urn:microsoft.com/office/officeart/2005/8/layout/hierarchy4"/>
    <dgm:cxn modelId="{79509991-A5BE-6A4B-916F-D2838A822C26}" type="presParOf" srcId="{C1BADBD9-8244-BC46-969B-3D7F67A00D31}" destId="{CA0597D4-24A5-3047-9C32-3B69A714008E}" srcOrd="0" destOrd="0" presId="urn:microsoft.com/office/officeart/2005/8/layout/hierarchy4"/>
    <dgm:cxn modelId="{F5B28A3B-0090-3247-B81F-85443D7629DF}" type="presParOf" srcId="{CA0597D4-24A5-3047-9C32-3B69A714008E}" destId="{39F8BE3C-8A08-1048-A22F-A110EA14C872}" srcOrd="0" destOrd="0" presId="urn:microsoft.com/office/officeart/2005/8/layout/hierarchy4"/>
    <dgm:cxn modelId="{51E598B1-E7AB-724E-9878-5605F4C9A12A}" type="presParOf" srcId="{CA0597D4-24A5-3047-9C32-3B69A714008E}" destId="{7DA4AFE7-796F-DF42-A00E-858F4E384C68}" srcOrd="1" destOrd="0" presId="urn:microsoft.com/office/officeart/2005/8/layout/hierarchy4"/>
    <dgm:cxn modelId="{F97EDF11-B44D-3945-A273-1B1EA597E758}" type="presParOf" srcId="{CA0597D4-24A5-3047-9C32-3B69A714008E}" destId="{99513B91-9E8D-DF41-AFD9-DB1D485DF965}" srcOrd="2" destOrd="0" presId="urn:microsoft.com/office/officeart/2005/8/layout/hierarchy4"/>
    <dgm:cxn modelId="{6C414DCF-4C09-974C-B4F3-F4E55F76A54C}" type="presParOf" srcId="{99513B91-9E8D-DF41-AFD9-DB1D485DF965}" destId="{678979E4-D4D1-DA41-8ADF-4F7DFD329ED3}" srcOrd="0" destOrd="0" presId="urn:microsoft.com/office/officeart/2005/8/layout/hierarchy4"/>
    <dgm:cxn modelId="{9D391A66-8228-274E-ABD8-612B0030B41A}" type="presParOf" srcId="{678979E4-D4D1-DA41-8ADF-4F7DFD329ED3}" destId="{7A3166ED-325E-354D-8946-E66EEE4AB304}" srcOrd="0" destOrd="0" presId="urn:microsoft.com/office/officeart/2005/8/layout/hierarchy4"/>
    <dgm:cxn modelId="{D27AF476-C752-2D4B-A5CD-C9C0FBAF04FE}" type="presParOf" srcId="{678979E4-D4D1-DA41-8ADF-4F7DFD329ED3}" destId="{96C78B3D-A16A-CA4F-BAA9-7C777573AD68}" srcOrd="1" destOrd="0" presId="urn:microsoft.com/office/officeart/2005/8/layout/hierarchy4"/>
    <dgm:cxn modelId="{52FC5A1F-1CE8-1C4B-B2A6-A60290264F55}" type="presParOf" srcId="{678979E4-D4D1-DA41-8ADF-4F7DFD329ED3}" destId="{656B3A7C-16CF-B440-A8EA-36C115969410}" srcOrd="2" destOrd="0" presId="urn:microsoft.com/office/officeart/2005/8/layout/hierarchy4"/>
    <dgm:cxn modelId="{4A5E151D-A282-214C-8CE2-62C04CA2BED2}" type="presParOf" srcId="{656B3A7C-16CF-B440-A8EA-36C115969410}" destId="{93CA08DB-0D2A-2B4E-8757-9EB779330811}" srcOrd="0" destOrd="0" presId="urn:microsoft.com/office/officeart/2005/8/layout/hierarchy4"/>
    <dgm:cxn modelId="{8A384BB7-260F-064B-A64B-21ADDCCEEA28}" type="presParOf" srcId="{93CA08DB-0D2A-2B4E-8757-9EB779330811}" destId="{3BC7E65D-0C09-D64A-A63B-59AD1B7FEBFA}" srcOrd="0" destOrd="0" presId="urn:microsoft.com/office/officeart/2005/8/layout/hierarchy4"/>
    <dgm:cxn modelId="{10B1255C-658D-3743-9634-033A8A7C8903}" type="presParOf" srcId="{93CA08DB-0D2A-2B4E-8757-9EB779330811}" destId="{59FB55BD-7A54-4C43-B82D-28156A8EC012}" srcOrd="1" destOrd="0" presId="urn:microsoft.com/office/officeart/2005/8/layout/hierarchy4"/>
    <dgm:cxn modelId="{6B33C9D0-7D7E-0349-B000-A6795936E8BE}" type="presParOf" srcId="{656B3A7C-16CF-B440-A8EA-36C115969410}" destId="{2DB66535-C545-8948-8206-927DF02602EE}" srcOrd="1" destOrd="0" presId="urn:microsoft.com/office/officeart/2005/8/layout/hierarchy4"/>
    <dgm:cxn modelId="{03C396ED-06DB-1B41-904F-0BF7C344AC23}" type="presParOf" srcId="{656B3A7C-16CF-B440-A8EA-36C115969410}" destId="{E1945956-BB5C-1146-958E-6B84046C4AE5}" srcOrd="2" destOrd="0" presId="urn:microsoft.com/office/officeart/2005/8/layout/hierarchy4"/>
    <dgm:cxn modelId="{202569BB-8A7E-9042-A39F-C99E5C4CE9A0}" type="presParOf" srcId="{E1945956-BB5C-1146-958E-6B84046C4AE5}" destId="{B02E2879-F557-DA45-8B31-E12A03E9DFF7}" srcOrd="0" destOrd="0" presId="urn:microsoft.com/office/officeart/2005/8/layout/hierarchy4"/>
    <dgm:cxn modelId="{69193138-2470-7449-BC6B-EEF6B3FE5D8C}" type="presParOf" srcId="{E1945956-BB5C-1146-958E-6B84046C4AE5}" destId="{EB2F4177-3AFC-2F4D-B084-D2F89B9C7030}" srcOrd="1" destOrd="0" presId="urn:microsoft.com/office/officeart/2005/8/layout/hierarchy4"/>
    <dgm:cxn modelId="{0D68F5F9-965A-704A-8D73-D85C38F402EF}" type="presParOf" srcId="{656B3A7C-16CF-B440-A8EA-36C115969410}" destId="{1CDD232D-2F4C-F84F-B712-E40E5886BBC4}" srcOrd="3" destOrd="0" presId="urn:microsoft.com/office/officeart/2005/8/layout/hierarchy4"/>
    <dgm:cxn modelId="{5BF4B263-0C87-B547-A054-2FB77F8B9ACE}" type="presParOf" srcId="{656B3A7C-16CF-B440-A8EA-36C115969410}" destId="{FDA81B0C-503A-334B-BA88-EDA8D689CBFB}" srcOrd="4" destOrd="0" presId="urn:microsoft.com/office/officeart/2005/8/layout/hierarchy4"/>
    <dgm:cxn modelId="{A0611ED1-E2AA-5E41-BB01-0C50E47783E3}" type="presParOf" srcId="{FDA81B0C-503A-334B-BA88-EDA8D689CBFB}" destId="{13772733-799A-574C-80D8-4C56855743DA}" srcOrd="0" destOrd="0" presId="urn:microsoft.com/office/officeart/2005/8/layout/hierarchy4"/>
    <dgm:cxn modelId="{0A4400D1-E58F-7047-B785-3272FD258BCD}" type="presParOf" srcId="{FDA81B0C-503A-334B-BA88-EDA8D689CBFB}" destId="{2114120E-0A66-094F-9FB5-0735AC63233D}" srcOrd="1" destOrd="0" presId="urn:microsoft.com/office/officeart/2005/8/layout/hierarchy4"/>
    <dgm:cxn modelId="{F43F8FAD-0ADC-E142-A2CE-1BE66765A492}" type="presParOf" srcId="{656B3A7C-16CF-B440-A8EA-36C115969410}" destId="{094B8087-F143-AE4E-8D21-4EF35B75B2A5}" srcOrd="5" destOrd="0" presId="urn:microsoft.com/office/officeart/2005/8/layout/hierarchy4"/>
    <dgm:cxn modelId="{02C86F7C-82F4-B841-8431-5527B75867E5}" type="presParOf" srcId="{656B3A7C-16CF-B440-A8EA-36C115969410}" destId="{16D28D51-B40B-5342-89E3-CA4FCC269EA0}" srcOrd="6" destOrd="0" presId="urn:microsoft.com/office/officeart/2005/8/layout/hierarchy4"/>
    <dgm:cxn modelId="{0D70295B-8EAA-E54F-9E46-719A1EF62082}" type="presParOf" srcId="{16D28D51-B40B-5342-89E3-CA4FCC269EA0}" destId="{2B92E013-38BD-0C40-8CF9-EB77031F691A}" srcOrd="0" destOrd="0" presId="urn:microsoft.com/office/officeart/2005/8/layout/hierarchy4"/>
    <dgm:cxn modelId="{7A99328C-510E-324D-82A0-CB61379AB1C8}" type="presParOf" srcId="{16D28D51-B40B-5342-89E3-CA4FCC269EA0}" destId="{F3AD31E7-0A18-0346-B543-7B897B079C3E}" srcOrd="1" destOrd="0" presId="urn:microsoft.com/office/officeart/2005/8/layout/hierarchy4"/>
    <dgm:cxn modelId="{ED3DE099-53CA-AF4A-AE19-A8F64457032D}" type="presParOf" srcId="{99513B91-9E8D-DF41-AFD9-DB1D485DF965}" destId="{2E913301-64FF-8F46-8B3D-6974C86DCE17}" srcOrd="1" destOrd="0" presId="urn:microsoft.com/office/officeart/2005/8/layout/hierarchy4"/>
    <dgm:cxn modelId="{4F2894F4-E45A-464E-9587-E36D09EBF384}" type="presParOf" srcId="{99513B91-9E8D-DF41-AFD9-DB1D485DF965}" destId="{5FB81C33-3953-5F41-B012-ED346FADA8E5}" srcOrd="2" destOrd="0" presId="urn:microsoft.com/office/officeart/2005/8/layout/hierarchy4"/>
    <dgm:cxn modelId="{9EE351B0-AFD8-5842-94CB-1EB55D1BC265}" type="presParOf" srcId="{5FB81C33-3953-5F41-B012-ED346FADA8E5}" destId="{449AA73A-D367-E04D-8D29-23E92DE3F0C9}" srcOrd="0" destOrd="0" presId="urn:microsoft.com/office/officeart/2005/8/layout/hierarchy4"/>
    <dgm:cxn modelId="{0DDF26A8-2C98-7F4C-8812-358D52248DC7}" type="presParOf" srcId="{5FB81C33-3953-5F41-B012-ED346FADA8E5}" destId="{006912FC-7445-0E44-BAD0-2D036DC2E0F9}" srcOrd="1" destOrd="0" presId="urn:microsoft.com/office/officeart/2005/8/layout/hierarchy4"/>
    <dgm:cxn modelId="{423BB94B-82FB-C347-8218-F4EB55A04EBD}" type="presParOf" srcId="{5FB81C33-3953-5F41-B012-ED346FADA8E5}" destId="{107CF165-FAE7-9742-8D95-82ED5228CC36}" srcOrd="2" destOrd="0" presId="urn:microsoft.com/office/officeart/2005/8/layout/hierarchy4"/>
    <dgm:cxn modelId="{2C4CEFCA-3C21-D744-87A2-6845876D9A0D}" type="presParOf" srcId="{107CF165-FAE7-9742-8D95-82ED5228CC36}" destId="{AFFC52E0-C7A1-B542-B842-41F85098CB05}" srcOrd="0" destOrd="0" presId="urn:microsoft.com/office/officeart/2005/8/layout/hierarchy4"/>
    <dgm:cxn modelId="{A14A2A30-C1A8-0A4D-A406-F6A019815190}" type="presParOf" srcId="{AFFC52E0-C7A1-B542-B842-41F85098CB05}" destId="{EC00D33A-F15C-A644-9B7E-7E2F9B3A00BD}" srcOrd="0" destOrd="0" presId="urn:microsoft.com/office/officeart/2005/8/layout/hierarchy4"/>
    <dgm:cxn modelId="{1DF3169D-D262-BF45-8DC6-346493E03DFB}" type="presParOf" srcId="{AFFC52E0-C7A1-B542-B842-41F85098CB05}" destId="{EECA5A34-FAB5-E54B-AC7E-496524509110}" srcOrd="1" destOrd="0" presId="urn:microsoft.com/office/officeart/2005/8/layout/hierarchy4"/>
    <dgm:cxn modelId="{25A136C2-B39E-494E-B3C4-36F384F76387}" type="presParOf" srcId="{107CF165-FAE7-9742-8D95-82ED5228CC36}" destId="{E7ABBDFE-D449-EE46-B9BC-7CDDC382FBE5}" srcOrd="1" destOrd="0" presId="urn:microsoft.com/office/officeart/2005/8/layout/hierarchy4"/>
    <dgm:cxn modelId="{BFC82BA8-E526-8144-B5A4-8A8102C1BF95}" type="presParOf" srcId="{107CF165-FAE7-9742-8D95-82ED5228CC36}" destId="{5CEB0884-6F3C-9948-B9E5-AB4DC4C18B33}" srcOrd="2" destOrd="0" presId="urn:microsoft.com/office/officeart/2005/8/layout/hierarchy4"/>
    <dgm:cxn modelId="{217BDD25-3E4F-ED4C-AA96-ABF39224A8A8}" type="presParOf" srcId="{5CEB0884-6F3C-9948-B9E5-AB4DC4C18B33}" destId="{99420607-AA82-2E4B-8A0A-F9027DF6B47D}" srcOrd="0" destOrd="0" presId="urn:microsoft.com/office/officeart/2005/8/layout/hierarchy4"/>
    <dgm:cxn modelId="{A2C1E8C5-6300-EC4D-A3D3-CF7B3916B495}" type="presParOf" srcId="{5CEB0884-6F3C-9948-B9E5-AB4DC4C18B33}" destId="{010270F9-6418-B945-BBEA-7F99A1DB4A34}" srcOrd="1" destOrd="0" presId="urn:microsoft.com/office/officeart/2005/8/layout/hierarchy4"/>
    <dgm:cxn modelId="{DEB192C5-36A5-104F-BD39-6B43E213ABC5}" type="presParOf" srcId="{107CF165-FAE7-9742-8D95-82ED5228CC36}" destId="{DEDC5E5D-E49E-0D4C-8D52-25F7A1D06289}" srcOrd="3" destOrd="0" presId="urn:microsoft.com/office/officeart/2005/8/layout/hierarchy4"/>
    <dgm:cxn modelId="{F3E21EE3-F562-AA45-B302-5BB7C15E9954}" type="presParOf" srcId="{107CF165-FAE7-9742-8D95-82ED5228CC36}" destId="{AE58BCC5-341F-FF42-B660-D49F0B30EFEF}" srcOrd="4" destOrd="0" presId="urn:microsoft.com/office/officeart/2005/8/layout/hierarchy4"/>
    <dgm:cxn modelId="{DC95B125-6198-B84B-B1A5-EE6CE193AF2E}" type="presParOf" srcId="{AE58BCC5-341F-FF42-B660-D49F0B30EFEF}" destId="{8AA876D2-8672-5C4F-A722-16154BA14333}" srcOrd="0" destOrd="0" presId="urn:microsoft.com/office/officeart/2005/8/layout/hierarchy4"/>
    <dgm:cxn modelId="{9A03C29E-5DCA-5249-BC19-09B49A9DB77E}" type="presParOf" srcId="{AE58BCC5-341F-FF42-B660-D49F0B30EFEF}" destId="{55541FDD-D27C-9B42-9AA5-E9D4AE016265}" srcOrd="1" destOrd="0" presId="urn:microsoft.com/office/officeart/2005/8/layout/hierarchy4"/>
    <dgm:cxn modelId="{401208FF-461C-B241-A2B9-89BD1F1203A0}" type="presParOf" srcId="{107CF165-FAE7-9742-8D95-82ED5228CC36}" destId="{CC54A02D-9C4A-464C-9DA5-95E6776F0DF5}" srcOrd="5" destOrd="0" presId="urn:microsoft.com/office/officeart/2005/8/layout/hierarchy4"/>
    <dgm:cxn modelId="{4A963081-D9CE-BE44-9D83-14892290CDD5}" type="presParOf" srcId="{107CF165-FAE7-9742-8D95-82ED5228CC36}" destId="{42C0FF77-0C66-A441-B659-21595CD588D7}" srcOrd="6" destOrd="0" presId="urn:microsoft.com/office/officeart/2005/8/layout/hierarchy4"/>
    <dgm:cxn modelId="{B6684C22-8A77-A04C-B244-90D28085562B}" type="presParOf" srcId="{42C0FF77-0C66-A441-B659-21595CD588D7}" destId="{E2FD1839-27C0-8A4B-B8BF-70A0EA4FECB0}" srcOrd="0" destOrd="0" presId="urn:microsoft.com/office/officeart/2005/8/layout/hierarchy4"/>
    <dgm:cxn modelId="{76CC19A9-FEAF-204E-8E4A-1E7004FE7FCA}" type="presParOf" srcId="{42C0FF77-0C66-A441-B659-21595CD588D7}" destId="{AB7ADC89-1435-E847-B62F-23508F80AB7B}" srcOrd="1" destOrd="0" presId="urn:microsoft.com/office/officeart/2005/8/layout/hierarchy4"/>
    <dgm:cxn modelId="{5742BA67-655C-014D-AE70-C45AB2119A98}" type="presParOf" srcId="{107CF165-FAE7-9742-8D95-82ED5228CC36}" destId="{0F8F0F63-EE4A-124D-A745-55D24F652872}" srcOrd="7" destOrd="0" presId="urn:microsoft.com/office/officeart/2005/8/layout/hierarchy4"/>
    <dgm:cxn modelId="{0015F914-6DCE-A84A-9BB8-BC09C1CF7573}" type="presParOf" srcId="{107CF165-FAE7-9742-8D95-82ED5228CC36}" destId="{B76CD156-72D9-854E-A5AF-FE0383D38D10}" srcOrd="8" destOrd="0" presId="urn:microsoft.com/office/officeart/2005/8/layout/hierarchy4"/>
    <dgm:cxn modelId="{43C57F74-BBB1-C14F-9875-3835EEB379CD}" type="presParOf" srcId="{B76CD156-72D9-854E-A5AF-FE0383D38D10}" destId="{E6CDA6DE-3B9F-F04F-83AD-6AAA6E74950C}" srcOrd="0" destOrd="0" presId="urn:microsoft.com/office/officeart/2005/8/layout/hierarchy4"/>
    <dgm:cxn modelId="{65D01055-630B-0047-BB9E-1AC9EB560387}" type="presParOf" srcId="{B76CD156-72D9-854E-A5AF-FE0383D38D10}" destId="{964F669D-638F-1D43-9780-205D15F4231F}"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F8BE3C-8A08-1048-A22F-A110EA14C872}">
      <dsp:nvSpPr>
        <dsp:cNvPr id="0" name=""/>
        <dsp:cNvSpPr/>
      </dsp:nvSpPr>
      <dsp:spPr>
        <a:xfrm>
          <a:off x="2713" y="2297"/>
          <a:ext cx="8875098"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l-GR" sz="4500" kern="1200" dirty="0" smtClean="0">
              <a:latin typeface="Arial"/>
              <a:cs typeface="Arial"/>
            </a:rPr>
            <a:t>Βελτίωση ικανοποίησης πελατών</a:t>
          </a:r>
          <a:endParaRPr lang="en-US" sz="4500" kern="1200" dirty="0">
            <a:latin typeface="Arial"/>
            <a:cs typeface="Arial"/>
          </a:endParaRPr>
        </a:p>
      </dsp:txBody>
      <dsp:txXfrm>
        <a:off x="38194" y="37778"/>
        <a:ext cx="8804136" cy="1140437"/>
      </dsp:txXfrm>
    </dsp:sp>
    <dsp:sp modelId="{7A3166ED-325E-354D-8946-E66EEE4AB304}">
      <dsp:nvSpPr>
        <dsp:cNvPr id="0" name=""/>
        <dsp:cNvSpPr/>
      </dsp:nvSpPr>
      <dsp:spPr>
        <a:xfrm>
          <a:off x="2713" y="1366434"/>
          <a:ext cx="3904740"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l-GR" sz="2700" kern="1200" dirty="0" smtClean="0">
              <a:latin typeface="Arial"/>
              <a:cs typeface="Arial"/>
            </a:rPr>
            <a:t>Βελτίωση εικόνας προϊόντος στον πελάτη</a:t>
          </a:r>
          <a:endParaRPr lang="en-US" sz="2700" kern="1200" dirty="0">
            <a:latin typeface="Arial"/>
            <a:cs typeface="Arial"/>
          </a:endParaRPr>
        </a:p>
      </dsp:txBody>
      <dsp:txXfrm>
        <a:off x="38194" y="1401915"/>
        <a:ext cx="3833778" cy="1140437"/>
      </dsp:txXfrm>
    </dsp:sp>
    <dsp:sp modelId="{3BC7E65D-0C09-D64A-A63B-59AD1B7FEBFA}">
      <dsp:nvSpPr>
        <dsp:cNvPr id="0" name=""/>
        <dsp:cNvSpPr/>
      </dsp:nvSpPr>
      <dsp:spPr>
        <a:xfrm>
          <a:off x="2713"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Αξιοπιστία προϊόντος</a:t>
          </a:r>
          <a:endParaRPr lang="en-US" sz="1050" b="1" kern="1200" dirty="0"/>
        </a:p>
      </dsp:txBody>
      <dsp:txXfrm>
        <a:off x="30431" y="2758290"/>
        <a:ext cx="890938" cy="1155963"/>
      </dsp:txXfrm>
    </dsp:sp>
    <dsp:sp modelId="{B02E2879-F557-DA45-8B31-E12A03E9DFF7}">
      <dsp:nvSpPr>
        <dsp:cNvPr id="0" name=""/>
        <dsp:cNvSpPr/>
      </dsp:nvSpPr>
      <dsp:spPr>
        <a:xfrm>
          <a:off x="988835"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Συνολική </a:t>
          </a:r>
          <a:r>
            <a:rPr lang="el-GR" sz="1050" b="1" kern="1200" smtClean="0">
              <a:solidFill>
                <a:schemeClr val="tx1"/>
              </a:solidFill>
              <a:latin typeface="Arial"/>
              <a:cs typeface="Arial"/>
            </a:rPr>
            <a:t>ποιότητα προϊόντων</a:t>
          </a:r>
          <a:endParaRPr lang="en-US" sz="1050" b="1" kern="1200" dirty="0"/>
        </a:p>
      </dsp:txBody>
      <dsp:txXfrm>
        <a:off x="1016553" y="2758290"/>
        <a:ext cx="890938" cy="1155963"/>
      </dsp:txXfrm>
    </dsp:sp>
    <dsp:sp modelId="{13772733-799A-574C-80D8-4C56855743DA}">
      <dsp:nvSpPr>
        <dsp:cNvPr id="0" name=""/>
        <dsp:cNvSpPr/>
      </dsp:nvSpPr>
      <dsp:spPr>
        <a:xfrm>
          <a:off x="1974957"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Σχέση ποιότητας-τιμής</a:t>
          </a:r>
          <a:endParaRPr lang="en-US" sz="1050" b="1" kern="1200" dirty="0"/>
        </a:p>
      </dsp:txBody>
      <dsp:txXfrm>
        <a:off x="2002675" y="2758290"/>
        <a:ext cx="890938" cy="1155963"/>
      </dsp:txXfrm>
    </dsp:sp>
    <dsp:sp modelId="{2B92E013-38BD-0C40-8CF9-EB77031F691A}">
      <dsp:nvSpPr>
        <dsp:cNvPr id="0" name=""/>
        <dsp:cNvSpPr/>
      </dsp:nvSpPr>
      <dsp:spPr>
        <a:xfrm>
          <a:off x="2961079"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Εμπλούτιση προϊοντικών σειρών</a:t>
          </a:r>
          <a:endParaRPr lang="en-US" sz="1050" b="1" kern="1200" dirty="0"/>
        </a:p>
      </dsp:txBody>
      <dsp:txXfrm>
        <a:off x="2988797" y="2758290"/>
        <a:ext cx="890938" cy="1155963"/>
      </dsp:txXfrm>
    </dsp:sp>
    <dsp:sp modelId="{449AA73A-D367-E04D-8D29-23E92DE3F0C9}">
      <dsp:nvSpPr>
        <dsp:cNvPr id="0" name=""/>
        <dsp:cNvSpPr/>
      </dsp:nvSpPr>
      <dsp:spPr>
        <a:xfrm>
          <a:off x="3986949" y="1366434"/>
          <a:ext cx="4890862"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l-GR" sz="2700" kern="1200" dirty="0" smtClean="0">
              <a:latin typeface="Arial"/>
              <a:cs typeface="Arial"/>
            </a:rPr>
            <a:t>Βελτίωση εξυπηρέτησης πελάτη</a:t>
          </a:r>
          <a:endParaRPr lang="en-US" sz="2700" kern="1200" dirty="0">
            <a:latin typeface="Arial"/>
            <a:cs typeface="Arial"/>
          </a:endParaRPr>
        </a:p>
      </dsp:txBody>
      <dsp:txXfrm>
        <a:off x="4022430" y="1401915"/>
        <a:ext cx="4819900" cy="1140437"/>
      </dsp:txXfrm>
    </dsp:sp>
    <dsp:sp modelId="{EC00D33A-F15C-A644-9B7E-7E2F9B3A00BD}">
      <dsp:nvSpPr>
        <dsp:cNvPr id="0" name=""/>
        <dsp:cNvSpPr/>
      </dsp:nvSpPr>
      <dsp:spPr>
        <a:xfrm>
          <a:off x="3986949"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Ταχύτητα ανταπόκρι-σης στον πελάτη</a:t>
          </a:r>
          <a:endParaRPr lang="en-US" sz="1050" b="1" kern="1200" dirty="0"/>
        </a:p>
      </dsp:txBody>
      <dsp:txXfrm>
        <a:off x="4014667" y="2758290"/>
        <a:ext cx="890938" cy="1155963"/>
      </dsp:txXfrm>
    </dsp:sp>
    <dsp:sp modelId="{99420607-AA82-2E4B-8A0A-F9027DF6B47D}">
      <dsp:nvSpPr>
        <dsp:cNvPr id="0" name=""/>
        <dsp:cNvSpPr/>
      </dsp:nvSpPr>
      <dsp:spPr>
        <a:xfrm>
          <a:off x="4973071"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rgbClr val="000000"/>
              </a:solidFill>
              <a:latin typeface="Arial"/>
              <a:cs typeface="Arial"/>
            </a:rPr>
            <a:t>Αξιοπιστία στον χρόνο παράδοσης</a:t>
          </a:r>
          <a:endParaRPr lang="en-US" sz="1050" b="1" kern="1200" dirty="0">
            <a:solidFill>
              <a:srgbClr val="000000"/>
            </a:solidFill>
            <a:latin typeface="Arial"/>
            <a:cs typeface="Arial"/>
          </a:endParaRPr>
        </a:p>
      </dsp:txBody>
      <dsp:txXfrm>
        <a:off x="5000789" y="2758290"/>
        <a:ext cx="890938" cy="1155963"/>
      </dsp:txXfrm>
    </dsp:sp>
    <dsp:sp modelId="{8AA876D2-8672-5C4F-A722-16154BA14333}">
      <dsp:nvSpPr>
        <dsp:cNvPr id="0" name=""/>
        <dsp:cNvSpPr/>
      </dsp:nvSpPr>
      <dsp:spPr>
        <a:xfrm>
          <a:off x="5959193"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Αξιοπιστία στις συναλλαγές</a:t>
          </a:r>
          <a:endParaRPr lang="en-US" sz="1050" b="1" kern="1200" dirty="0"/>
        </a:p>
      </dsp:txBody>
      <dsp:txXfrm>
        <a:off x="5986911" y="2758290"/>
        <a:ext cx="890938" cy="1155963"/>
      </dsp:txXfrm>
    </dsp:sp>
    <dsp:sp modelId="{E2FD1839-27C0-8A4B-B8BF-70A0EA4FECB0}">
      <dsp:nvSpPr>
        <dsp:cNvPr id="0" name=""/>
        <dsp:cNvSpPr/>
      </dsp:nvSpPr>
      <dsp:spPr>
        <a:xfrm>
          <a:off x="6945315"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Βελτίωση διαθεσιμότη-τας προϊόντος</a:t>
          </a:r>
          <a:endParaRPr lang="en-US" sz="1050" b="1" kern="1200" dirty="0"/>
        </a:p>
      </dsp:txBody>
      <dsp:txXfrm>
        <a:off x="6973033" y="2758290"/>
        <a:ext cx="890938" cy="1155963"/>
      </dsp:txXfrm>
    </dsp:sp>
    <dsp:sp modelId="{E6CDA6DE-3B9F-F04F-83AD-6AAA6E74950C}">
      <dsp:nvSpPr>
        <dsp:cNvPr id="0" name=""/>
        <dsp:cNvSpPr/>
      </dsp:nvSpPr>
      <dsp:spPr>
        <a:xfrm>
          <a:off x="7931437" y="2730572"/>
          <a:ext cx="946374" cy="1211399"/>
        </a:xfrm>
        <a:prstGeom prst="roundRect">
          <a:avLst>
            <a:gd name="adj" fmla="val 10000"/>
          </a:avLst>
        </a:prstGeom>
        <a:gradFill rotWithShape="0">
          <a:gsLst>
            <a:gs pos="0">
              <a:schemeClr val="accent1">
                <a:hueOff val="0"/>
                <a:satOff val="0"/>
                <a:lumOff val="0"/>
                <a:alphaOff val="0"/>
                <a:tint val="50000"/>
                <a:shade val="100000"/>
                <a:alpha val="100000"/>
                <a:satMod val="150000"/>
              </a:schemeClr>
            </a:gs>
            <a:gs pos="40000">
              <a:schemeClr val="accent1">
                <a:hueOff val="0"/>
                <a:satOff val="0"/>
                <a:lumOff val="0"/>
                <a:alphaOff val="0"/>
                <a:tint val="70000"/>
                <a:shade val="100000"/>
                <a:alpha val="100000"/>
                <a:satMod val="150000"/>
              </a:schemeClr>
            </a:gs>
            <a:gs pos="100000">
              <a:schemeClr val="accent1">
                <a:hueOff val="0"/>
                <a:satOff val="0"/>
                <a:lumOff val="0"/>
                <a:alphaOff val="0"/>
                <a:shade val="90000"/>
                <a:satMod val="110000"/>
              </a:schemeClr>
            </a:gs>
          </a:gsLst>
          <a:lin ang="5400000" scaled="0"/>
        </a:gradFill>
        <a:ln>
          <a:noFill/>
        </a:ln>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b="1" kern="1200" dirty="0" smtClean="0">
              <a:solidFill>
                <a:schemeClr val="tx1"/>
              </a:solidFill>
              <a:latin typeface="Arial"/>
              <a:cs typeface="Arial"/>
            </a:rPr>
            <a:t>Δημιουργία συνεργασί-ας</a:t>
          </a:r>
          <a:endParaRPr lang="en-US" sz="1050" b="1" kern="1200" dirty="0"/>
        </a:p>
      </dsp:txBody>
      <dsp:txXfrm>
        <a:off x="7959155" y="2758290"/>
        <a:ext cx="890938" cy="11559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2AD2D5-09AE-874A-ABD4-D83452336331}" type="datetimeFigureOut">
              <a:rPr lang="en-US" smtClean="0"/>
              <a:t>29/03/17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F9C9CE-81C0-9A47-A575-128BA3996D8E}" type="slidenum">
              <a:rPr lang="en-US" smtClean="0"/>
              <a:t>‹#›</a:t>
            </a:fld>
            <a:endParaRPr lang="en-US"/>
          </a:p>
        </p:txBody>
      </p:sp>
    </p:spTree>
    <p:extLst>
      <p:ext uri="{BB962C8B-B14F-4D97-AF65-F5344CB8AC3E}">
        <p14:creationId xmlns:p14="http://schemas.microsoft.com/office/powerpoint/2010/main" val="273312178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l-GR"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29/03/17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BC7E7-EA8E-4DA7-915E-CC098D9BADCB}" type="datetimeFigureOut">
              <a:rPr lang="en-US" smtClean="0"/>
              <a:t>29/03/17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F5E10-5301-4EE6-90D2-A6C4A3F62BE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l-GR"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l-GR"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l-G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l-GR"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l-GR" smtClean="0"/>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l-GR" smtClean="0"/>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l-GR"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29/03/17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l-GR"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29/03/17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9BC7E7-EA8E-4DA7-915E-CC098D9BADCB}" type="datetimeFigureOut">
              <a:rPr lang="en-US" smtClean="0"/>
              <a:t>29/03/17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29/03/17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l-GR"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29/03/17</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F2F5E10-5301-4EE6-90D2-A6C4A3F62BED}"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7" name="Date Placeholder 6"/>
          <p:cNvSpPr>
            <a:spLocks noGrp="1"/>
          </p:cNvSpPr>
          <p:nvPr>
            <p:ph type="dt" sz="half" idx="10"/>
          </p:nvPr>
        </p:nvSpPr>
        <p:spPr/>
        <p:txBody>
          <a:bodyPr/>
          <a:lstStyle/>
          <a:p>
            <a:fld id="{679BC7E7-EA8E-4DA7-915E-CC098D9BADCB}" type="datetimeFigureOut">
              <a:rPr lang="en-US" smtClean="0"/>
              <a:t>29/03/17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29/03/17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a:p>
        </p:txBody>
      </p:sp>
      <p:sp>
        <p:nvSpPr>
          <p:cNvPr id="3" name="Date Placeholder 2"/>
          <p:cNvSpPr>
            <a:spLocks noGrp="1"/>
          </p:cNvSpPr>
          <p:nvPr>
            <p:ph type="dt" sz="half" idx="10"/>
          </p:nvPr>
        </p:nvSpPr>
        <p:spPr/>
        <p:txBody>
          <a:bodyPr/>
          <a:lstStyle/>
          <a:p>
            <a:fld id="{679BC7E7-EA8E-4DA7-915E-CC098D9BADCB}" type="datetimeFigureOut">
              <a:rPr lang="en-US" smtClean="0"/>
              <a:t>29/03/17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l-GR"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679BC7E7-EA8E-4DA7-915E-CC098D9BADCB}" type="datetimeFigureOut">
              <a:rPr lang="en-US" smtClean="0"/>
              <a:t>29/03/17</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F2F5E10-5301-4EE6-90D2-A6C4A3F62B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sz="5400" dirty="0" smtClean="0">
                <a:solidFill>
                  <a:srgbClr val="CCFFCC"/>
                </a:solidFill>
                <a:latin typeface="Arial"/>
                <a:cs typeface="Arial"/>
              </a:rPr>
              <a:t>Δημιουργώ την δική μου επιχείρηση</a:t>
            </a:r>
            <a:endParaRPr lang="en-US" sz="5400" dirty="0">
              <a:solidFill>
                <a:srgbClr val="CCFFCC"/>
              </a:solidFill>
              <a:latin typeface="Arial"/>
              <a:cs typeface="Arial"/>
            </a:endParaRPr>
          </a:p>
        </p:txBody>
      </p:sp>
      <p:sp>
        <p:nvSpPr>
          <p:cNvPr id="3" name="Subtitle 2"/>
          <p:cNvSpPr>
            <a:spLocks noGrp="1"/>
          </p:cNvSpPr>
          <p:nvPr>
            <p:ph type="subTitle" idx="1"/>
          </p:nvPr>
        </p:nvSpPr>
        <p:spPr>
          <a:xfrm>
            <a:off x="457199" y="3728753"/>
            <a:ext cx="8228013" cy="1283447"/>
          </a:xfrm>
        </p:spPr>
        <p:txBody>
          <a:bodyPr>
            <a:normAutofit fontScale="85000" lnSpcReduction="20000"/>
          </a:bodyPr>
          <a:lstStyle/>
          <a:p>
            <a:endParaRPr lang="en-US" dirty="0" smtClean="0">
              <a:latin typeface="Arial"/>
            </a:endParaRPr>
          </a:p>
          <a:p>
            <a:endParaRPr lang="el-GR" dirty="0">
              <a:latin typeface="Arial"/>
            </a:endParaRPr>
          </a:p>
          <a:p>
            <a:r>
              <a:rPr lang="el-GR" sz="1900" b="1" dirty="0" smtClean="0">
                <a:latin typeface="Arial"/>
              </a:rPr>
              <a:t>Στυλιανός Μαγουλάς</a:t>
            </a:r>
            <a:r>
              <a:rPr lang="el-GR" dirty="0" smtClean="0">
                <a:latin typeface="Arial"/>
              </a:rPr>
              <a:t>, </a:t>
            </a:r>
            <a:r>
              <a:rPr lang="el-GR" sz="1700" dirty="0" smtClean="0">
                <a:latin typeface="Arial"/>
              </a:rPr>
              <a:t>ΜΒΑ</a:t>
            </a:r>
            <a:r>
              <a:rPr lang="en-US" sz="1700" dirty="0" smtClean="0">
                <a:latin typeface="Arial"/>
              </a:rPr>
              <a:t>, </a:t>
            </a:r>
            <a:r>
              <a:rPr lang="en-US" sz="1700" dirty="0" err="1" smtClean="0">
                <a:latin typeface="Arial"/>
              </a:rPr>
              <a:t>PGDip</a:t>
            </a:r>
            <a:endParaRPr lang="el-GR" sz="1700" dirty="0" smtClean="0">
              <a:latin typeface="Arial"/>
            </a:endParaRPr>
          </a:p>
          <a:p>
            <a:r>
              <a:rPr lang="el-GR" sz="1700" dirty="0" smtClean="0">
                <a:latin typeface="Arial"/>
              </a:rPr>
              <a:t>Οικονομολόγος, Λογιστής-Φοροτεχνικός Α΄τάξης</a:t>
            </a:r>
          </a:p>
          <a:p>
            <a:r>
              <a:rPr lang="el-GR" sz="1700" dirty="0" smtClean="0">
                <a:latin typeface="Arial"/>
              </a:rPr>
              <a:t>Διαπιστευμένος Διαμεσολαβητής - Διαπραγματευτής</a:t>
            </a:r>
            <a:endParaRPr lang="en-US" sz="1700" dirty="0" smtClean="0">
              <a:latin typeface="Arial"/>
            </a:endParaRPr>
          </a:p>
          <a:p>
            <a:r>
              <a:rPr lang="el-GR" sz="1700" dirty="0" smtClean="0">
                <a:latin typeface="Arial"/>
              </a:rPr>
              <a:t>Σύμβουλος Επιχειρήσεων</a:t>
            </a:r>
            <a:endParaRPr lang="en-US" sz="1700" dirty="0" smtClean="0">
              <a:latin typeface="Arial"/>
            </a:endParaRPr>
          </a:p>
          <a:p>
            <a:endParaRPr lang="en-US" dirty="0" smtClean="0">
              <a:latin typeface="Arial"/>
            </a:endParaRPr>
          </a:p>
          <a:p>
            <a:endParaRPr lang="el-GR" dirty="0" smtClean="0">
              <a:latin typeface="Arial"/>
            </a:endParaRPr>
          </a:p>
          <a:p>
            <a:endParaRPr lang="en-US" dirty="0">
              <a:latin typeface="Arial"/>
            </a:endParaRPr>
          </a:p>
        </p:txBody>
      </p:sp>
      <p:sp>
        <p:nvSpPr>
          <p:cNvPr id="4" name="TextBox 3"/>
          <p:cNvSpPr txBox="1"/>
          <p:nvPr/>
        </p:nvSpPr>
        <p:spPr>
          <a:xfrm>
            <a:off x="3360296" y="6289177"/>
            <a:ext cx="2613816" cy="338554"/>
          </a:xfrm>
          <a:prstGeom prst="rect">
            <a:avLst/>
          </a:prstGeom>
          <a:noFill/>
        </p:spPr>
        <p:txBody>
          <a:bodyPr wrap="none" rtlCol="0">
            <a:spAutoFit/>
          </a:bodyPr>
          <a:lstStyle/>
          <a:p>
            <a:r>
              <a:rPr lang="en-US" sz="1600" dirty="0" err="1" smtClean="0">
                <a:solidFill>
                  <a:srgbClr val="3366FF"/>
                </a:solidFill>
                <a:latin typeface="Arial"/>
                <a:cs typeface="Arial"/>
              </a:rPr>
              <a:t>www.symphoniaglobe.com</a:t>
            </a:r>
            <a:endParaRPr lang="en-US" sz="1600" dirty="0">
              <a:solidFill>
                <a:srgbClr val="3366FF"/>
              </a:solidFill>
              <a:latin typeface="Arial"/>
              <a:cs typeface="Arial"/>
            </a:endParaRPr>
          </a:p>
        </p:txBody>
      </p:sp>
    </p:spTree>
    <p:extLst>
      <p:ext uri="{BB962C8B-B14F-4D97-AF65-F5344CB8AC3E}">
        <p14:creationId xmlns:p14="http://schemas.microsoft.com/office/powerpoint/2010/main" val="91938172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464609"/>
          </a:xfrm>
        </p:spPr>
        <p:txBody>
          <a:bodyPr/>
          <a:lstStyle/>
          <a:p>
            <a:r>
              <a:rPr lang="el-GR" dirty="0" smtClean="0">
                <a:latin typeface="Arial"/>
                <a:cs typeface="Arial"/>
              </a:rPr>
              <a:t>..που πρέπει ν΄απαντηθούν</a:t>
            </a:r>
            <a:br>
              <a:rPr lang="el-GR" dirty="0" smtClean="0">
                <a:latin typeface="Arial"/>
                <a:cs typeface="Arial"/>
              </a:rPr>
            </a:br>
            <a:r>
              <a:rPr lang="el-GR" sz="3200" dirty="0" smtClean="0">
                <a:latin typeface="Arial"/>
                <a:cs typeface="Arial"/>
              </a:rPr>
              <a:t>(6 </a:t>
            </a:r>
            <a:r>
              <a:rPr lang="el-GR" sz="3200" dirty="0">
                <a:latin typeface="Arial"/>
                <a:cs typeface="Arial"/>
              </a:rPr>
              <a:t>– </a:t>
            </a:r>
            <a:r>
              <a:rPr lang="el-GR" sz="3200" dirty="0" smtClean="0">
                <a:latin typeface="Arial"/>
                <a:cs typeface="Arial"/>
              </a:rPr>
              <a:t>9)</a:t>
            </a:r>
            <a:endParaRPr lang="en-US" sz="3200" dirty="0">
              <a:latin typeface="Arial"/>
              <a:cs typeface="Arial"/>
            </a:endParaRPr>
          </a:p>
        </p:txBody>
      </p:sp>
      <p:sp>
        <p:nvSpPr>
          <p:cNvPr id="5" name="Content Placeholder 2"/>
          <p:cNvSpPr>
            <a:spLocks noGrp="1"/>
          </p:cNvSpPr>
          <p:nvPr>
            <p:ph idx="1"/>
          </p:nvPr>
        </p:nvSpPr>
        <p:spPr>
          <a:xfrm>
            <a:off x="739775" y="2635250"/>
            <a:ext cx="7662864" cy="3651250"/>
          </a:xfrm>
        </p:spPr>
        <p:txBody>
          <a:bodyPr>
            <a:normAutofit/>
          </a:bodyPr>
          <a:lstStyle/>
          <a:p>
            <a:pPr marL="457200" indent="-457200" algn="just">
              <a:buFont typeface="+mj-lt"/>
              <a:buAutoNum type="arabicPeriod" startAt="6"/>
            </a:pPr>
            <a:r>
              <a:rPr lang="el-GR" dirty="0">
                <a:latin typeface="Arial"/>
                <a:cs typeface="Arial"/>
              </a:rPr>
              <a:t>Τα πλεονεκτήματα του προϊόντος ή της υπηρεσίας έχουν σωστά μεταφερθεί στους καταναλωτές;</a:t>
            </a:r>
          </a:p>
          <a:p>
            <a:pPr marL="457200" indent="-457200" algn="just">
              <a:buFont typeface="+mj-lt"/>
              <a:buAutoNum type="arabicPeriod" startAt="6"/>
            </a:pPr>
            <a:r>
              <a:rPr lang="el-GR" dirty="0">
                <a:latin typeface="Arial"/>
                <a:cs typeface="Arial"/>
              </a:rPr>
              <a:t>Η τιμή του προϊόντος ή της υπηρεσίας είναι μέσα στα όρια που μπορεί να πληρώσει ο καταναλωτής; </a:t>
            </a:r>
          </a:p>
          <a:p>
            <a:pPr marL="457200" indent="-457200" algn="just">
              <a:buFont typeface="+mj-lt"/>
              <a:buAutoNum type="arabicPeriod" startAt="6"/>
            </a:pPr>
            <a:r>
              <a:rPr lang="el-GR" dirty="0">
                <a:latin typeface="Arial"/>
                <a:cs typeface="Arial"/>
              </a:rPr>
              <a:t>Οι προβλεπόμενες πωλήσεις είναι επαρκείς, ώστε να δημιουργήσουν κέρδος σε σχετικά μικρό χρόνο; </a:t>
            </a:r>
          </a:p>
          <a:p>
            <a:pPr marL="457200" indent="-457200" algn="just">
              <a:buFont typeface="+mj-lt"/>
              <a:buAutoNum type="arabicPeriod" startAt="6"/>
            </a:pPr>
            <a:r>
              <a:rPr lang="el-GR" dirty="0">
                <a:latin typeface="Arial"/>
                <a:cs typeface="Arial"/>
              </a:rPr>
              <a:t>Μπορεί η επιχείρηση να καλύψει περιόδους μεγάλης ζήτησης αν προβλέπονται</a:t>
            </a:r>
            <a:r>
              <a:rPr lang="el-GR" dirty="0" smtClean="0">
                <a:latin typeface="Arial"/>
                <a:cs typeface="Arial"/>
              </a:rPr>
              <a:t>;</a:t>
            </a:r>
            <a:endParaRPr lang="en-US" dirty="0">
              <a:latin typeface="Arial"/>
              <a:cs typeface="Arial"/>
            </a:endParaRPr>
          </a:p>
        </p:txBody>
      </p:sp>
    </p:spTree>
    <p:extLst>
      <p:ext uri="{BB962C8B-B14F-4D97-AF65-F5344CB8AC3E}">
        <p14:creationId xmlns:p14="http://schemas.microsoft.com/office/powerpoint/2010/main" val="29543953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Η χρησιμότητα της έρευνας αγοράς</a:t>
            </a:r>
            <a:endParaRPr lang="en-US" dirty="0">
              <a:latin typeface="Arial"/>
              <a:cs typeface="Arial"/>
            </a:endParaRPr>
          </a:p>
        </p:txBody>
      </p:sp>
      <p:sp>
        <p:nvSpPr>
          <p:cNvPr id="3" name="Content Placeholder 2"/>
          <p:cNvSpPr>
            <a:spLocks noGrp="1"/>
          </p:cNvSpPr>
          <p:nvPr>
            <p:ph idx="1"/>
          </p:nvPr>
        </p:nvSpPr>
        <p:spPr>
          <a:xfrm>
            <a:off x="739775" y="2770093"/>
            <a:ext cx="7662864" cy="3659281"/>
          </a:xfrm>
        </p:spPr>
        <p:txBody>
          <a:bodyPr>
            <a:normAutofit lnSpcReduction="10000"/>
          </a:bodyPr>
          <a:lstStyle/>
          <a:p>
            <a:pPr algn="just"/>
            <a:r>
              <a:rPr lang="el-GR" dirty="0">
                <a:latin typeface="Arial"/>
                <a:cs typeface="Arial"/>
              </a:rPr>
              <a:t>Η έρευνα αγοράς μπορεί να δείξει κατά πόσο η επιχειρηματική ιδέα και η στρατηγική </a:t>
            </a:r>
            <a:r>
              <a:rPr lang="el-GR" dirty="0" smtClean="0">
                <a:latin typeface="Arial"/>
                <a:cs typeface="Arial"/>
              </a:rPr>
              <a:t>που πρόκειται </a:t>
            </a:r>
            <a:r>
              <a:rPr lang="el-GR" dirty="0">
                <a:latin typeface="Arial"/>
                <a:cs typeface="Arial"/>
              </a:rPr>
              <a:t>να ακολουθηθεί είναι σωστές αλλά και να ανακαλύψει ευκαιρίες στην αγορά </a:t>
            </a:r>
            <a:r>
              <a:rPr lang="el-GR" dirty="0" smtClean="0">
                <a:latin typeface="Arial"/>
                <a:cs typeface="Arial"/>
              </a:rPr>
              <a:t>ή αλλαγές </a:t>
            </a:r>
            <a:r>
              <a:rPr lang="el-GR" dirty="0">
                <a:latin typeface="Arial"/>
                <a:cs typeface="Arial"/>
              </a:rPr>
              <a:t>που επιθυμούν οι καταναλωτές. </a:t>
            </a:r>
            <a:endParaRPr lang="el-GR" dirty="0" smtClean="0">
              <a:latin typeface="Arial"/>
              <a:cs typeface="Arial"/>
            </a:endParaRPr>
          </a:p>
          <a:p>
            <a:pPr algn="just"/>
            <a:r>
              <a:rPr lang="el-GR" dirty="0" smtClean="0">
                <a:latin typeface="Arial"/>
                <a:cs typeface="Arial"/>
              </a:rPr>
              <a:t>Η </a:t>
            </a:r>
            <a:r>
              <a:rPr lang="el-GR" dirty="0">
                <a:latin typeface="Arial"/>
                <a:cs typeface="Arial"/>
              </a:rPr>
              <a:t>έρευνα αγοράς μπορεί να επιβεβαιώσει </a:t>
            </a:r>
            <a:r>
              <a:rPr lang="el-GR" dirty="0" smtClean="0">
                <a:latin typeface="Arial"/>
                <a:cs typeface="Arial"/>
              </a:rPr>
              <a:t>κάποιες διαπιστώσεις </a:t>
            </a:r>
            <a:r>
              <a:rPr lang="el-GR" dirty="0">
                <a:latin typeface="Arial"/>
                <a:cs typeface="Arial"/>
              </a:rPr>
              <a:t>που έχουν ήδη γίνει ή, όταν είναι καλά σχεδιασμένη και αποτελεσματική, </a:t>
            </a:r>
            <a:r>
              <a:rPr lang="el-GR" dirty="0" smtClean="0">
                <a:latin typeface="Arial"/>
                <a:cs typeface="Arial"/>
              </a:rPr>
              <a:t>να ανακαλύψει </a:t>
            </a:r>
            <a:r>
              <a:rPr lang="el-GR" dirty="0">
                <a:latin typeface="Arial"/>
                <a:cs typeface="Arial"/>
              </a:rPr>
              <a:t>κενά στην αγορά ή τρόπους που θα οδηγήσουν στη βελτίωση των πωλήσεων </a:t>
            </a:r>
            <a:r>
              <a:rPr lang="el-GR" dirty="0" smtClean="0">
                <a:latin typeface="Arial"/>
                <a:cs typeface="Arial"/>
              </a:rPr>
              <a:t>και της </a:t>
            </a:r>
            <a:r>
              <a:rPr lang="el-GR" dirty="0">
                <a:latin typeface="Arial"/>
                <a:cs typeface="Arial"/>
              </a:rPr>
              <a:t>επικοινωνίας.</a:t>
            </a:r>
            <a:endParaRPr lang="en-US" dirty="0">
              <a:latin typeface="Arial"/>
              <a:cs typeface="Arial"/>
            </a:endParaRPr>
          </a:p>
        </p:txBody>
      </p:sp>
    </p:spTree>
    <p:extLst>
      <p:ext uri="{BB962C8B-B14F-4D97-AF65-F5344CB8AC3E}">
        <p14:creationId xmlns:p14="http://schemas.microsoft.com/office/powerpoint/2010/main" val="33631559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Σ</a:t>
            </a:r>
            <a:r>
              <a:rPr lang="el-GR" dirty="0" smtClean="0">
                <a:latin typeface="Arial"/>
                <a:cs typeface="Arial"/>
              </a:rPr>
              <a:t>κοπός της έρευνας </a:t>
            </a:r>
            <a:r>
              <a:rPr lang="el-GR" dirty="0">
                <a:latin typeface="Arial"/>
                <a:cs typeface="Arial"/>
              </a:rPr>
              <a:t>αγοράς </a:t>
            </a:r>
            <a:endParaRPr lang="en-US" dirty="0">
              <a:latin typeface="Arial"/>
              <a:cs typeface="Arial"/>
            </a:endParaRPr>
          </a:p>
        </p:txBody>
      </p:sp>
      <p:sp>
        <p:nvSpPr>
          <p:cNvPr id="3" name="Content Placeholder 2"/>
          <p:cNvSpPr>
            <a:spLocks noGrp="1"/>
          </p:cNvSpPr>
          <p:nvPr>
            <p:ph idx="1"/>
          </p:nvPr>
        </p:nvSpPr>
        <p:spPr>
          <a:xfrm>
            <a:off x="739775" y="2397126"/>
            <a:ext cx="7662864" cy="4254500"/>
          </a:xfrm>
        </p:spPr>
        <p:txBody>
          <a:bodyPr>
            <a:normAutofit fontScale="85000" lnSpcReduction="20000"/>
          </a:bodyPr>
          <a:lstStyle/>
          <a:p>
            <a:pPr algn="just"/>
            <a:r>
              <a:rPr lang="el-GR" dirty="0" smtClean="0">
                <a:latin typeface="Arial"/>
                <a:cs typeface="Arial"/>
              </a:rPr>
              <a:t>Εντοπισμός του μέγεθους</a:t>
            </a:r>
            <a:r>
              <a:rPr lang="el-GR" dirty="0">
                <a:latin typeface="Arial"/>
                <a:cs typeface="Arial"/>
              </a:rPr>
              <a:t>, </a:t>
            </a:r>
            <a:r>
              <a:rPr lang="el-GR" dirty="0" smtClean="0">
                <a:latin typeface="Arial"/>
                <a:cs typeface="Arial"/>
              </a:rPr>
              <a:t>του σχήματος </a:t>
            </a:r>
            <a:r>
              <a:rPr lang="el-GR" dirty="0">
                <a:latin typeface="Arial"/>
                <a:cs typeface="Arial"/>
              </a:rPr>
              <a:t>και </a:t>
            </a:r>
            <a:r>
              <a:rPr lang="el-GR" dirty="0" smtClean="0">
                <a:latin typeface="Arial"/>
                <a:cs typeface="Arial"/>
              </a:rPr>
              <a:t>της φύσης </a:t>
            </a:r>
            <a:r>
              <a:rPr lang="el-GR" dirty="0">
                <a:latin typeface="Arial"/>
                <a:cs typeface="Arial"/>
              </a:rPr>
              <a:t>μιας αγοράς, ώστε να </a:t>
            </a:r>
            <a:r>
              <a:rPr lang="el-GR" dirty="0" smtClean="0">
                <a:latin typeface="Arial"/>
                <a:cs typeface="Arial"/>
              </a:rPr>
              <a:t>εντοπιστούν οι ευκαιρίες </a:t>
            </a:r>
            <a:r>
              <a:rPr lang="el-GR" dirty="0">
                <a:latin typeface="Arial"/>
                <a:cs typeface="Arial"/>
              </a:rPr>
              <a:t>που αυτή μπορεί να κρύβει.</a:t>
            </a:r>
          </a:p>
          <a:p>
            <a:pPr algn="just"/>
            <a:r>
              <a:rPr lang="el-GR" dirty="0" smtClean="0">
                <a:latin typeface="Arial"/>
                <a:cs typeface="Arial"/>
              </a:rPr>
              <a:t>Συλλογή όλων των απαραίτητων πληροφοριών </a:t>
            </a:r>
            <a:r>
              <a:rPr lang="el-GR" dirty="0">
                <a:latin typeface="Arial"/>
                <a:cs typeface="Arial"/>
              </a:rPr>
              <a:t>σχετικά με τους πελάτες (ποιοι είναι, </a:t>
            </a:r>
            <a:r>
              <a:rPr lang="el-GR" dirty="0" smtClean="0">
                <a:latin typeface="Arial"/>
                <a:cs typeface="Arial"/>
              </a:rPr>
              <a:t>τι αγοράζουν</a:t>
            </a:r>
            <a:r>
              <a:rPr lang="el-GR" dirty="0">
                <a:latin typeface="Arial"/>
                <a:cs typeface="Arial"/>
              </a:rPr>
              <a:t>, </a:t>
            </a:r>
            <a:r>
              <a:rPr lang="el-GR" dirty="0" smtClean="0">
                <a:latin typeface="Arial"/>
                <a:cs typeface="Arial"/>
              </a:rPr>
              <a:t>πως </a:t>
            </a:r>
            <a:r>
              <a:rPr lang="el-GR" dirty="0">
                <a:latin typeface="Arial"/>
                <a:cs typeface="Arial"/>
              </a:rPr>
              <a:t>το αγοράζουν, </a:t>
            </a:r>
            <a:r>
              <a:rPr lang="el-GR" dirty="0" smtClean="0">
                <a:latin typeface="Arial"/>
                <a:cs typeface="Arial"/>
              </a:rPr>
              <a:t>πως </a:t>
            </a:r>
            <a:r>
              <a:rPr lang="el-GR" dirty="0">
                <a:latin typeface="Arial"/>
                <a:cs typeface="Arial"/>
              </a:rPr>
              <a:t>το χρησιμοποιούν).</a:t>
            </a:r>
          </a:p>
          <a:p>
            <a:pPr algn="just"/>
            <a:r>
              <a:rPr lang="el-GR" dirty="0" smtClean="0">
                <a:latin typeface="Arial"/>
                <a:cs typeface="Arial"/>
              </a:rPr>
              <a:t>Αξιολόγηση των απόψεων </a:t>
            </a:r>
            <a:r>
              <a:rPr lang="el-GR" dirty="0">
                <a:latin typeface="Arial"/>
                <a:cs typeface="Arial"/>
              </a:rPr>
              <a:t>των πελατών σε σχέση με το σημερινό επίπεδο </a:t>
            </a:r>
            <a:r>
              <a:rPr lang="el-GR" dirty="0" smtClean="0">
                <a:latin typeface="Arial"/>
                <a:cs typeface="Arial"/>
              </a:rPr>
              <a:t>παροχής υπηρεσιών</a:t>
            </a:r>
            <a:r>
              <a:rPr lang="el-GR" dirty="0">
                <a:latin typeface="Arial"/>
                <a:cs typeface="Arial"/>
              </a:rPr>
              <a:t>.</a:t>
            </a:r>
          </a:p>
          <a:p>
            <a:pPr algn="just"/>
            <a:r>
              <a:rPr lang="el-GR" dirty="0" smtClean="0">
                <a:latin typeface="Arial"/>
                <a:cs typeface="Arial"/>
              </a:rPr>
              <a:t>Ανακάλυψη των ισχυρών </a:t>
            </a:r>
            <a:r>
              <a:rPr lang="el-GR" dirty="0">
                <a:latin typeface="Arial"/>
                <a:cs typeface="Arial"/>
              </a:rPr>
              <a:t>και </a:t>
            </a:r>
            <a:r>
              <a:rPr lang="el-GR" dirty="0" smtClean="0">
                <a:latin typeface="Arial"/>
                <a:cs typeface="Arial"/>
              </a:rPr>
              <a:t>αδύνατων σημείων, </a:t>
            </a:r>
            <a:r>
              <a:rPr lang="el-GR" dirty="0">
                <a:latin typeface="Arial"/>
                <a:cs typeface="Arial"/>
              </a:rPr>
              <a:t>τόσο των προϊόντων της επιχείρησης </a:t>
            </a:r>
            <a:r>
              <a:rPr lang="el-GR" dirty="0" smtClean="0">
                <a:latin typeface="Arial"/>
                <a:cs typeface="Arial"/>
              </a:rPr>
              <a:t>όσο και </a:t>
            </a:r>
            <a:r>
              <a:rPr lang="el-GR" dirty="0">
                <a:latin typeface="Arial"/>
                <a:cs typeface="Arial"/>
              </a:rPr>
              <a:t>του ανταγωνισμού.</a:t>
            </a:r>
          </a:p>
          <a:p>
            <a:pPr algn="just"/>
            <a:r>
              <a:rPr lang="el-GR" dirty="0" smtClean="0">
                <a:latin typeface="Arial"/>
                <a:cs typeface="Arial"/>
              </a:rPr>
              <a:t>Εξέταση ιδεών </a:t>
            </a:r>
            <a:r>
              <a:rPr lang="el-GR" dirty="0">
                <a:latin typeface="Arial"/>
                <a:cs typeface="Arial"/>
              </a:rPr>
              <a:t>για νέα προϊόντα ή για νέες στρατηγικές.</a:t>
            </a:r>
          </a:p>
          <a:p>
            <a:pPr algn="just"/>
            <a:r>
              <a:rPr lang="el-GR" dirty="0" smtClean="0">
                <a:latin typeface="Arial"/>
                <a:cs typeface="Arial"/>
              </a:rPr>
              <a:t>Ορισμός </a:t>
            </a:r>
            <a:r>
              <a:rPr lang="el-GR" dirty="0">
                <a:latin typeface="Arial"/>
                <a:cs typeface="Arial"/>
              </a:rPr>
              <a:t>πιο </a:t>
            </a:r>
            <a:r>
              <a:rPr lang="el-GR" dirty="0" smtClean="0">
                <a:latin typeface="Arial"/>
                <a:cs typeface="Arial"/>
              </a:rPr>
              <a:t>ρεαλιστικών στόχων.</a:t>
            </a:r>
            <a:endParaRPr lang="en-US" dirty="0">
              <a:latin typeface="Arial"/>
              <a:cs typeface="Arial"/>
            </a:endParaRPr>
          </a:p>
        </p:txBody>
      </p:sp>
    </p:spTree>
    <p:extLst>
      <p:ext uri="{BB962C8B-B14F-4D97-AF65-F5344CB8AC3E}">
        <p14:creationId xmlns:p14="http://schemas.microsoft.com/office/powerpoint/2010/main" val="13482400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Λόγοι αποτυχίας των επιχειρήσεων</a:t>
            </a:r>
            <a:endParaRPr lang="en-US" dirty="0">
              <a:latin typeface="Arial"/>
              <a:cs typeface="Arial"/>
            </a:endParaRPr>
          </a:p>
        </p:txBody>
      </p:sp>
      <p:sp>
        <p:nvSpPr>
          <p:cNvPr id="3" name="Content Placeholder 2"/>
          <p:cNvSpPr>
            <a:spLocks noGrp="1"/>
          </p:cNvSpPr>
          <p:nvPr>
            <p:ph idx="1"/>
          </p:nvPr>
        </p:nvSpPr>
        <p:spPr>
          <a:xfrm>
            <a:off x="739775" y="2365375"/>
            <a:ext cx="7662864" cy="4254500"/>
          </a:xfrm>
        </p:spPr>
        <p:txBody>
          <a:bodyPr>
            <a:normAutofit/>
          </a:bodyPr>
          <a:lstStyle/>
          <a:p>
            <a:endParaRPr lang="el-GR" dirty="0" smtClean="0">
              <a:latin typeface="Arial"/>
              <a:cs typeface="Arial"/>
            </a:endParaRPr>
          </a:p>
          <a:p>
            <a:r>
              <a:rPr lang="el-GR" dirty="0" smtClean="0">
                <a:latin typeface="Arial"/>
                <a:cs typeface="Arial"/>
              </a:rPr>
              <a:t>Η </a:t>
            </a:r>
            <a:r>
              <a:rPr lang="el-GR" dirty="0">
                <a:latin typeface="Arial"/>
                <a:cs typeface="Arial"/>
              </a:rPr>
              <a:t>επιχείρηση δεν διαθέτει ένα προϊόν ή μια υπηρεσία που ζητάει η αγορά,</a:t>
            </a:r>
          </a:p>
          <a:p>
            <a:r>
              <a:rPr lang="el-GR" dirty="0" smtClean="0">
                <a:latin typeface="Arial"/>
                <a:cs typeface="Arial"/>
              </a:rPr>
              <a:t>Έλλειψη </a:t>
            </a:r>
            <a:r>
              <a:rPr lang="el-GR" dirty="0">
                <a:latin typeface="Arial"/>
                <a:cs typeface="Arial"/>
              </a:rPr>
              <a:t>επιχειρηματικού σχεδίου,</a:t>
            </a:r>
          </a:p>
          <a:p>
            <a:r>
              <a:rPr lang="el-GR" dirty="0" smtClean="0">
                <a:latin typeface="Arial"/>
                <a:cs typeface="Arial"/>
              </a:rPr>
              <a:t>Έλλειψη </a:t>
            </a:r>
            <a:r>
              <a:rPr lang="el-GR" dirty="0">
                <a:latin typeface="Arial"/>
                <a:cs typeface="Arial"/>
              </a:rPr>
              <a:t>οργανωτικής ικανότητας του επικεφαλής,</a:t>
            </a:r>
          </a:p>
          <a:p>
            <a:r>
              <a:rPr lang="el-GR" dirty="0" smtClean="0">
                <a:latin typeface="Arial"/>
                <a:cs typeface="Arial"/>
              </a:rPr>
              <a:t>Μη </a:t>
            </a:r>
            <a:r>
              <a:rPr lang="el-GR" dirty="0">
                <a:latin typeface="Arial"/>
                <a:cs typeface="Arial"/>
              </a:rPr>
              <a:t>σωστή εκτίμηση των κεφαλαίων που απαιτούνται,</a:t>
            </a:r>
          </a:p>
          <a:p>
            <a:r>
              <a:rPr lang="el-GR" dirty="0" smtClean="0">
                <a:latin typeface="Arial"/>
                <a:cs typeface="Arial"/>
              </a:rPr>
              <a:t>Υπερδανεισμός,</a:t>
            </a:r>
            <a:endParaRPr lang="el-GR" dirty="0">
              <a:latin typeface="Arial"/>
              <a:cs typeface="Arial"/>
            </a:endParaRPr>
          </a:p>
        </p:txBody>
      </p:sp>
    </p:spTree>
    <p:extLst>
      <p:ext uri="{BB962C8B-B14F-4D97-AF65-F5344CB8AC3E}">
        <p14:creationId xmlns:p14="http://schemas.microsoft.com/office/powerpoint/2010/main" val="16675070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Λόγοι αποτυχίας των </a:t>
            </a:r>
            <a:r>
              <a:rPr lang="el-GR" dirty="0" smtClean="0">
                <a:latin typeface="Arial"/>
                <a:cs typeface="Arial"/>
              </a:rPr>
              <a:t>επιχειρήσεων</a:t>
            </a:r>
            <a:r>
              <a:rPr lang="el-GR" sz="3200" dirty="0" smtClean="0">
                <a:latin typeface="Arial"/>
                <a:cs typeface="Arial"/>
              </a:rPr>
              <a:t>, συνέχεια</a:t>
            </a:r>
            <a:endParaRPr lang="en-US" sz="3200" dirty="0">
              <a:latin typeface="Arial"/>
              <a:cs typeface="Arial"/>
            </a:endParaRPr>
          </a:p>
        </p:txBody>
      </p:sp>
      <p:sp>
        <p:nvSpPr>
          <p:cNvPr id="3" name="Content Placeholder 2"/>
          <p:cNvSpPr>
            <a:spLocks noGrp="1"/>
          </p:cNvSpPr>
          <p:nvPr>
            <p:ph idx="1"/>
          </p:nvPr>
        </p:nvSpPr>
        <p:spPr>
          <a:xfrm>
            <a:off x="739775" y="2492375"/>
            <a:ext cx="7662864" cy="4206875"/>
          </a:xfrm>
        </p:spPr>
        <p:txBody>
          <a:bodyPr>
            <a:normAutofit/>
          </a:bodyPr>
          <a:lstStyle/>
          <a:p>
            <a:endParaRPr lang="el-GR" dirty="0" smtClean="0">
              <a:latin typeface="Arial"/>
              <a:cs typeface="Arial"/>
            </a:endParaRPr>
          </a:p>
          <a:p>
            <a:r>
              <a:rPr lang="el-GR" dirty="0" smtClean="0">
                <a:latin typeface="Arial"/>
                <a:cs typeface="Arial"/>
              </a:rPr>
              <a:t>Έλλειψη </a:t>
            </a:r>
            <a:r>
              <a:rPr lang="el-GR" dirty="0">
                <a:latin typeface="Arial"/>
                <a:cs typeface="Arial"/>
              </a:rPr>
              <a:t>γνώσεων μάρκετινγκ,</a:t>
            </a:r>
          </a:p>
          <a:p>
            <a:r>
              <a:rPr lang="el-GR" dirty="0">
                <a:latin typeface="Arial"/>
                <a:cs typeface="Arial"/>
              </a:rPr>
              <a:t>Ακατάλληλη τοποθεσία,</a:t>
            </a:r>
          </a:p>
          <a:p>
            <a:r>
              <a:rPr lang="el-GR" dirty="0">
                <a:latin typeface="Arial"/>
                <a:cs typeface="Arial"/>
              </a:rPr>
              <a:t>Μη εκπαιδευμένο ανθρώπινο δυναμικό,</a:t>
            </a:r>
          </a:p>
          <a:p>
            <a:r>
              <a:rPr lang="el-GR" dirty="0">
                <a:latin typeface="Arial"/>
                <a:cs typeface="Arial"/>
              </a:rPr>
              <a:t>Έλλειψη αξιόπιστου δικτύου διανομής,</a:t>
            </a:r>
          </a:p>
          <a:p>
            <a:r>
              <a:rPr lang="el-GR" dirty="0">
                <a:latin typeface="Arial"/>
                <a:cs typeface="Arial"/>
              </a:rPr>
              <a:t>Αδυναμία προσαρμογής σε νέα δεδομένα.</a:t>
            </a:r>
            <a:endParaRPr lang="en-US" dirty="0">
              <a:latin typeface="Arial"/>
              <a:cs typeface="Arial"/>
            </a:endParaRPr>
          </a:p>
        </p:txBody>
      </p:sp>
    </p:spTree>
    <p:extLst>
      <p:ext uri="{BB962C8B-B14F-4D97-AF65-F5344CB8AC3E}">
        <p14:creationId xmlns:p14="http://schemas.microsoft.com/office/powerpoint/2010/main" val="2355312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Στρατηγικός Σχεδιασμός</a:t>
            </a:r>
            <a:endParaRPr lang="en-US" dirty="0">
              <a:latin typeface="Arial"/>
              <a:cs typeface="Arial"/>
            </a:endParaRPr>
          </a:p>
        </p:txBody>
      </p:sp>
      <p:sp>
        <p:nvSpPr>
          <p:cNvPr id="3" name="Content Placeholder 2"/>
          <p:cNvSpPr>
            <a:spLocks noGrp="1"/>
          </p:cNvSpPr>
          <p:nvPr>
            <p:ph idx="1"/>
          </p:nvPr>
        </p:nvSpPr>
        <p:spPr>
          <a:xfrm>
            <a:off x="739775" y="2436759"/>
            <a:ext cx="7662864" cy="4149875"/>
          </a:xfrm>
        </p:spPr>
        <p:txBody>
          <a:bodyPr>
            <a:normAutofit fontScale="85000" lnSpcReduction="20000"/>
          </a:bodyPr>
          <a:lstStyle/>
          <a:p>
            <a:pPr algn="just"/>
            <a:r>
              <a:rPr lang="en-US" dirty="0" smtClean="0">
                <a:latin typeface="Arial"/>
                <a:cs typeface="Arial"/>
              </a:rPr>
              <a:t>K</a:t>
            </a:r>
            <a:r>
              <a:rPr lang="el-GR" dirty="0" smtClean="0">
                <a:latin typeface="Arial"/>
                <a:cs typeface="Arial"/>
              </a:rPr>
              <a:t>αθορισμός των μακροπρόθεσμων στόχων. </a:t>
            </a:r>
          </a:p>
          <a:p>
            <a:pPr algn="just"/>
            <a:r>
              <a:rPr lang="el-GR" dirty="0" smtClean="0">
                <a:latin typeface="Arial"/>
                <a:cs typeface="Arial"/>
              </a:rPr>
              <a:t>Κατάρτιση σχεδίου </a:t>
            </a:r>
            <a:r>
              <a:rPr lang="el-GR" dirty="0">
                <a:latin typeface="Arial"/>
                <a:cs typeface="Arial"/>
              </a:rPr>
              <a:t>υλοποίησης </a:t>
            </a:r>
            <a:r>
              <a:rPr lang="el-GR" dirty="0" smtClean="0">
                <a:latin typeface="Arial"/>
                <a:cs typeface="Arial"/>
              </a:rPr>
              <a:t>των </a:t>
            </a:r>
            <a:r>
              <a:rPr lang="el-GR" dirty="0">
                <a:latin typeface="Arial"/>
                <a:cs typeface="Arial"/>
              </a:rPr>
              <a:t>στόχων και </a:t>
            </a:r>
            <a:r>
              <a:rPr lang="el-GR" dirty="0" smtClean="0">
                <a:latin typeface="Arial"/>
                <a:cs typeface="Arial"/>
              </a:rPr>
              <a:t>συγγραφή διαδικασίας παρακολούθησης και απολογιστικού ελέγχου των μεγεθών της επιχείρησης ώστε να διευκολύνεται το έργο της διοίκησης και να γίνεται </a:t>
            </a:r>
            <a:r>
              <a:rPr lang="el-GR" dirty="0">
                <a:latin typeface="Arial"/>
                <a:cs typeface="Arial"/>
              </a:rPr>
              <a:t>συνεχής αναπροσαρμογή </a:t>
            </a:r>
            <a:r>
              <a:rPr lang="el-GR" dirty="0" smtClean="0">
                <a:latin typeface="Arial"/>
                <a:cs typeface="Arial"/>
              </a:rPr>
              <a:t>των σχεδίων αυτών. </a:t>
            </a:r>
          </a:p>
          <a:p>
            <a:pPr algn="just"/>
            <a:r>
              <a:rPr lang="el-GR" dirty="0" smtClean="0">
                <a:latin typeface="Arial"/>
                <a:cs typeface="Arial"/>
              </a:rPr>
              <a:t>Ο </a:t>
            </a:r>
            <a:r>
              <a:rPr lang="el-GR" dirty="0">
                <a:latin typeface="Arial"/>
                <a:cs typeface="Arial"/>
              </a:rPr>
              <a:t>στρατηγικός </a:t>
            </a:r>
            <a:r>
              <a:rPr lang="el-GR" dirty="0" smtClean="0">
                <a:latin typeface="Arial"/>
                <a:cs typeface="Arial"/>
              </a:rPr>
              <a:t>σχεδιασμός έχει </a:t>
            </a:r>
            <a:r>
              <a:rPr lang="el-GR" dirty="0">
                <a:latin typeface="Arial"/>
                <a:cs typeface="Arial"/>
              </a:rPr>
              <a:t>ορίζοντα </a:t>
            </a:r>
            <a:r>
              <a:rPr lang="el-GR" dirty="0" smtClean="0">
                <a:latin typeface="Arial"/>
                <a:cs typeface="Arial"/>
              </a:rPr>
              <a:t>3 έως 5 χρόνων </a:t>
            </a:r>
            <a:r>
              <a:rPr lang="el-GR" dirty="0">
                <a:latin typeface="Arial"/>
                <a:cs typeface="Arial"/>
              </a:rPr>
              <a:t>και είναι η διαδικασία που </a:t>
            </a:r>
            <a:r>
              <a:rPr lang="el-GR" dirty="0" smtClean="0">
                <a:latin typeface="Arial"/>
                <a:cs typeface="Arial"/>
              </a:rPr>
              <a:t>ακολουθεί μία επιχείρηση για </a:t>
            </a:r>
            <a:r>
              <a:rPr lang="el-GR" dirty="0">
                <a:latin typeface="Arial"/>
                <a:cs typeface="Arial"/>
              </a:rPr>
              <a:t>να καθορίζει την </a:t>
            </a:r>
            <a:r>
              <a:rPr lang="el-GR" dirty="0" smtClean="0">
                <a:latin typeface="Arial"/>
                <a:cs typeface="Arial"/>
              </a:rPr>
              <a:t>μελοντική της πορεία</a:t>
            </a:r>
            <a:r>
              <a:rPr lang="el-GR" dirty="0">
                <a:latin typeface="Arial"/>
                <a:cs typeface="Arial"/>
              </a:rPr>
              <a:t> </a:t>
            </a:r>
            <a:r>
              <a:rPr lang="el-GR" dirty="0" smtClean="0">
                <a:latin typeface="Arial"/>
                <a:cs typeface="Arial"/>
              </a:rPr>
              <a:t>και </a:t>
            </a:r>
            <a:r>
              <a:rPr lang="el-GR" dirty="0">
                <a:latin typeface="Arial"/>
                <a:cs typeface="Arial"/>
              </a:rPr>
              <a:t>να λαμβάνει </a:t>
            </a:r>
            <a:r>
              <a:rPr lang="el-GR" dirty="0" smtClean="0">
                <a:latin typeface="Arial"/>
                <a:cs typeface="Arial"/>
              </a:rPr>
              <a:t>τις πλέον κατάλληλες </a:t>
            </a:r>
            <a:r>
              <a:rPr lang="el-GR" dirty="0">
                <a:latin typeface="Arial"/>
                <a:cs typeface="Arial"/>
              </a:rPr>
              <a:t>αποφάσεις σχετικά με </a:t>
            </a:r>
            <a:r>
              <a:rPr lang="el-GR" dirty="0" smtClean="0">
                <a:latin typeface="Arial"/>
                <a:cs typeface="Arial"/>
              </a:rPr>
              <a:t>την κατανομή </a:t>
            </a:r>
            <a:r>
              <a:rPr lang="el-GR" dirty="0">
                <a:latin typeface="Arial"/>
                <a:cs typeface="Arial"/>
              </a:rPr>
              <a:t>των πόρων </a:t>
            </a:r>
            <a:r>
              <a:rPr lang="el-GR" dirty="0" smtClean="0">
                <a:latin typeface="Arial"/>
                <a:cs typeface="Arial"/>
              </a:rPr>
              <a:t>της, ανθρωπίνων, υλικών και κεφαλαίου.</a:t>
            </a:r>
          </a:p>
          <a:p>
            <a:pPr algn="just"/>
            <a:r>
              <a:rPr lang="el-GR" dirty="0" smtClean="0">
                <a:latin typeface="Arial"/>
                <a:cs typeface="Arial"/>
              </a:rPr>
              <a:t>Απώτερος στόχος η πραγματοποίηση </a:t>
            </a:r>
            <a:r>
              <a:rPr lang="el-GR" dirty="0">
                <a:latin typeface="Arial"/>
                <a:cs typeface="Arial"/>
              </a:rPr>
              <a:t>του </a:t>
            </a:r>
            <a:r>
              <a:rPr lang="el-GR" dirty="0" smtClean="0">
                <a:latin typeface="Arial"/>
                <a:cs typeface="Arial"/>
              </a:rPr>
              <a:t>οράματος της επιχείρησης.</a:t>
            </a:r>
            <a:endParaRPr lang="en-US" dirty="0">
              <a:latin typeface="Arial"/>
              <a:cs typeface="Arial"/>
            </a:endParaRPr>
          </a:p>
        </p:txBody>
      </p:sp>
    </p:spTree>
    <p:extLst>
      <p:ext uri="{BB962C8B-B14F-4D97-AF65-F5344CB8AC3E}">
        <p14:creationId xmlns:p14="http://schemas.microsoft.com/office/powerpoint/2010/main" val="2176554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Όραμα</a:t>
            </a:r>
            <a:r>
              <a:rPr lang="en-US" dirty="0" smtClean="0">
                <a:latin typeface="Arial"/>
                <a:cs typeface="Arial"/>
              </a:rPr>
              <a:t>, </a:t>
            </a:r>
            <a:r>
              <a:rPr lang="el-GR" dirty="0" smtClean="0">
                <a:latin typeface="Arial"/>
                <a:cs typeface="Arial"/>
              </a:rPr>
              <a:t>Αποστολή</a:t>
            </a:r>
            <a:r>
              <a:rPr lang="en-US" dirty="0" smtClean="0">
                <a:latin typeface="Arial"/>
                <a:cs typeface="Arial"/>
              </a:rPr>
              <a:t> </a:t>
            </a:r>
            <a:r>
              <a:rPr lang="el-GR" dirty="0" smtClean="0">
                <a:latin typeface="Arial"/>
                <a:cs typeface="Arial"/>
              </a:rPr>
              <a:t>και </a:t>
            </a:r>
            <a:r>
              <a:rPr lang="el-GR" dirty="0">
                <a:latin typeface="Arial"/>
                <a:cs typeface="Arial"/>
              </a:rPr>
              <a:t>Αξίες</a:t>
            </a:r>
            <a:endParaRPr lang="en-US" dirty="0">
              <a:latin typeface="Arial"/>
              <a:cs typeface="Arial"/>
            </a:endParaRPr>
          </a:p>
        </p:txBody>
      </p:sp>
      <p:sp>
        <p:nvSpPr>
          <p:cNvPr id="3" name="Content Placeholder 2"/>
          <p:cNvSpPr>
            <a:spLocks noGrp="1"/>
          </p:cNvSpPr>
          <p:nvPr>
            <p:ph idx="1"/>
          </p:nvPr>
        </p:nvSpPr>
        <p:spPr>
          <a:xfrm>
            <a:off x="739775" y="2421992"/>
            <a:ext cx="7662864" cy="4061264"/>
          </a:xfrm>
        </p:spPr>
        <p:txBody>
          <a:bodyPr>
            <a:normAutofit fontScale="92500" lnSpcReduction="10000"/>
          </a:bodyPr>
          <a:lstStyle/>
          <a:p>
            <a:pPr algn="just"/>
            <a:r>
              <a:rPr lang="el-GR" dirty="0">
                <a:latin typeface="Arial"/>
                <a:cs typeface="Arial"/>
              </a:rPr>
              <a:t>Το </a:t>
            </a:r>
            <a:r>
              <a:rPr lang="en-US" b="1" dirty="0" smtClean="0">
                <a:solidFill>
                  <a:srgbClr val="008000"/>
                </a:solidFill>
                <a:latin typeface="Arial"/>
                <a:cs typeface="Arial"/>
              </a:rPr>
              <a:t>O</a:t>
            </a:r>
            <a:r>
              <a:rPr lang="el-GR" b="1" dirty="0" smtClean="0">
                <a:solidFill>
                  <a:srgbClr val="008000"/>
                </a:solidFill>
                <a:latin typeface="Arial"/>
                <a:cs typeface="Arial"/>
              </a:rPr>
              <a:t>ραμα</a:t>
            </a:r>
            <a:r>
              <a:rPr lang="el-GR" dirty="0" smtClean="0">
                <a:latin typeface="Arial"/>
                <a:cs typeface="Arial"/>
              </a:rPr>
              <a:t> </a:t>
            </a:r>
            <a:r>
              <a:rPr lang="en-US" dirty="0" smtClean="0">
                <a:latin typeface="Arial"/>
                <a:cs typeface="Arial"/>
              </a:rPr>
              <a:t>(</a:t>
            </a:r>
            <a:r>
              <a:rPr lang="en-US" b="1" dirty="0" smtClean="0">
                <a:solidFill>
                  <a:srgbClr val="008000"/>
                </a:solidFill>
                <a:latin typeface="Arial"/>
                <a:cs typeface="Arial"/>
              </a:rPr>
              <a:t>Vision</a:t>
            </a:r>
            <a:r>
              <a:rPr lang="en-US" dirty="0" smtClean="0">
                <a:latin typeface="Arial"/>
                <a:cs typeface="Arial"/>
              </a:rPr>
              <a:t>) </a:t>
            </a:r>
            <a:r>
              <a:rPr lang="el-GR" dirty="0" smtClean="0">
                <a:latin typeface="Arial"/>
                <a:cs typeface="Arial"/>
              </a:rPr>
              <a:t>αποτελεί </a:t>
            </a:r>
            <a:r>
              <a:rPr lang="el-GR" dirty="0">
                <a:latin typeface="Arial"/>
                <a:cs typeface="Arial"/>
              </a:rPr>
              <a:t>πηγή έμπνευσης για την επιχείρηση. Είναι το όνειρο που έχει η </a:t>
            </a:r>
            <a:r>
              <a:rPr lang="el-GR" dirty="0" smtClean="0">
                <a:latin typeface="Arial"/>
                <a:cs typeface="Arial"/>
              </a:rPr>
              <a:t>επιχείρηση</a:t>
            </a:r>
            <a:r>
              <a:rPr lang="en-US" dirty="0" smtClean="0">
                <a:latin typeface="Arial"/>
                <a:cs typeface="Arial"/>
              </a:rPr>
              <a:t> </a:t>
            </a:r>
            <a:r>
              <a:rPr lang="el-GR" dirty="0" smtClean="0">
                <a:latin typeface="Arial"/>
                <a:cs typeface="Arial"/>
              </a:rPr>
              <a:t>για </a:t>
            </a:r>
            <a:r>
              <a:rPr lang="el-GR" dirty="0">
                <a:latin typeface="Arial"/>
                <a:cs typeface="Arial"/>
              </a:rPr>
              <a:t>το πού θέλει να φτάσει. Για παράδειγμα, όραμα μιας επιχείρησης </a:t>
            </a:r>
            <a:r>
              <a:rPr lang="el-GR" dirty="0" smtClean="0">
                <a:latin typeface="Arial"/>
                <a:cs typeface="Arial"/>
              </a:rPr>
              <a:t>κλωστοϋφαντουργίας</a:t>
            </a:r>
            <a:r>
              <a:rPr lang="en-US" dirty="0" smtClean="0">
                <a:latin typeface="Arial"/>
                <a:cs typeface="Arial"/>
              </a:rPr>
              <a:t> </a:t>
            </a:r>
            <a:r>
              <a:rPr lang="el-GR" dirty="0" smtClean="0">
                <a:latin typeface="Arial"/>
                <a:cs typeface="Arial"/>
              </a:rPr>
              <a:t>μπορεί </a:t>
            </a:r>
            <a:r>
              <a:rPr lang="el-GR" dirty="0">
                <a:latin typeface="Arial"/>
                <a:cs typeface="Arial"/>
              </a:rPr>
              <a:t>να είναι να γίνει </a:t>
            </a:r>
            <a:r>
              <a:rPr lang="el-GR" dirty="0">
                <a:solidFill>
                  <a:srgbClr val="008000"/>
                </a:solidFill>
                <a:latin typeface="Arial"/>
                <a:cs typeface="Arial"/>
              </a:rPr>
              <a:t>η μεγαλύτερη επιχείρηση του κλάδου της στα Βαλκάνια.</a:t>
            </a:r>
          </a:p>
          <a:p>
            <a:pPr algn="just"/>
            <a:r>
              <a:rPr lang="el-GR" dirty="0">
                <a:latin typeface="Arial"/>
                <a:cs typeface="Arial"/>
              </a:rPr>
              <a:t>Η </a:t>
            </a:r>
            <a:r>
              <a:rPr lang="en-US" b="1" dirty="0" smtClean="0">
                <a:solidFill>
                  <a:srgbClr val="008000"/>
                </a:solidFill>
                <a:latin typeface="Arial"/>
                <a:cs typeface="Arial"/>
              </a:rPr>
              <a:t>A</a:t>
            </a:r>
            <a:r>
              <a:rPr lang="el-GR" b="1" dirty="0" smtClean="0">
                <a:solidFill>
                  <a:srgbClr val="008000"/>
                </a:solidFill>
                <a:latin typeface="Arial"/>
                <a:cs typeface="Arial"/>
              </a:rPr>
              <a:t>ποστολή</a:t>
            </a:r>
            <a:r>
              <a:rPr lang="el-GR" dirty="0" smtClean="0">
                <a:latin typeface="Arial"/>
                <a:cs typeface="Arial"/>
              </a:rPr>
              <a:t> </a:t>
            </a:r>
            <a:r>
              <a:rPr lang="en-US" dirty="0" smtClean="0">
                <a:latin typeface="Arial"/>
                <a:cs typeface="Arial"/>
              </a:rPr>
              <a:t>(</a:t>
            </a:r>
            <a:r>
              <a:rPr lang="en-US" b="1" dirty="0" smtClean="0">
                <a:solidFill>
                  <a:srgbClr val="008000"/>
                </a:solidFill>
                <a:latin typeface="Arial"/>
                <a:cs typeface="Arial"/>
              </a:rPr>
              <a:t>Mission</a:t>
            </a:r>
            <a:r>
              <a:rPr lang="en-US" dirty="0" smtClean="0">
                <a:latin typeface="Arial"/>
                <a:cs typeface="Arial"/>
              </a:rPr>
              <a:t>) </a:t>
            </a:r>
            <a:r>
              <a:rPr lang="el-GR" dirty="0" smtClean="0">
                <a:latin typeface="Arial"/>
                <a:cs typeface="Arial"/>
              </a:rPr>
              <a:t>για </a:t>
            </a:r>
            <a:r>
              <a:rPr lang="el-GR" dirty="0">
                <a:latin typeface="Arial"/>
                <a:cs typeface="Arial"/>
              </a:rPr>
              <a:t>μια επιχείρηση απαντάει στο ερώτημα γιατί υπάρχει στον κλάδο. </a:t>
            </a:r>
            <a:r>
              <a:rPr lang="el-GR" dirty="0" smtClean="0">
                <a:latin typeface="Arial"/>
                <a:cs typeface="Arial"/>
              </a:rPr>
              <a:t>Η</a:t>
            </a:r>
            <a:r>
              <a:rPr lang="en-US" dirty="0" smtClean="0">
                <a:latin typeface="Arial"/>
                <a:cs typeface="Arial"/>
              </a:rPr>
              <a:t> </a:t>
            </a:r>
            <a:r>
              <a:rPr lang="el-GR" dirty="0" smtClean="0">
                <a:latin typeface="Arial"/>
                <a:cs typeface="Arial"/>
              </a:rPr>
              <a:t>παραπάνω </a:t>
            </a:r>
            <a:r>
              <a:rPr lang="el-GR" dirty="0">
                <a:latin typeface="Arial"/>
                <a:cs typeface="Arial"/>
              </a:rPr>
              <a:t>επιχείρηση μπορεί να έχει ως αποστολή </a:t>
            </a:r>
            <a:r>
              <a:rPr lang="el-GR" dirty="0">
                <a:solidFill>
                  <a:srgbClr val="008000"/>
                </a:solidFill>
                <a:latin typeface="Arial"/>
                <a:cs typeface="Arial"/>
              </a:rPr>
              <a:t>την ποιοτική παραγωγή υφασμάτων </a:t>
            </a:r>
            <a:r>
              <a:rPr lang="el-GR" dirty="0" smtClean="0">
                <a:solidFill>
                  <a:srgbClr val="008000"/>
                </a:solidFill>
                <a:latin typeface="Arial"/>
                <a:cs typeface="Arial"/>
              </a:rPr>
              <a:t>σε</a:t>
            </a:r>
            <a:r>
              <a:rPr lang="en-US" dirty="0" smtClean="0">
                <a:solidFill>
                  <a:srgbClr val="008000"/>
                </a:solidFill>
                <a:latin typeface="Arial"/>
                <a:cs typeface="Arial"/>
              </a:rPr>
              <a:t> </a:t>
            </a:r>
            <a:r>
              <a:rPr lang="el-GR" dirty="0" smtClean="0">
                <a:solidFill>
                  <a:srgbClr val="008000"/>
                </a:solidFill>
                <a:latin typeface="Arial"/>
                <a:cs typeface="Arial"/>
              </a:rPr>
              <a:t>ανταγωνιστική </a:t>
            </a:r>
            <a:r>
              <a:rPr lang="el-GR" dirty="0">
                <a:solidFill>
                  <a:srgbClr val="008000"/>
                </a:solidFill>
                <a:latin typeface="Arial"/>
                <a:cs typeface="Arial"/>
              </a:rPr>
              <a:t>τιμή</a:t>
            </a:r>
            <a:r>
              <a:rPr lang="el-GR" dirty="0">
                <a:latin typeface="Arial"/>
                <a:cs typeface="Arial"/>
              </a:rPr>
              <a:t>.</a:t>
            </a:r>
          </a:p>
          <a:p>
            <a:pPr algn="just"/>
            <a:r>
              <a:rPr lang="el-GR" dirty="0" smtClean="0">
                <a:latin typeface="Arial"/>
                <a:cs typeface="Arial"/>
              </a:rPr>
              <a:t>Οι </a:t>
            </a:r>
            <a:r>
              <a:rPr lang="en-US" b="1" dirty="0">
                <a:solidFill>
                  <a:srgbClr val="008000"/>
                </a:solidFill>
                <a:latin typeface="Arial"/>
                <a:cs typeface="Arial"/>
              </a:rPr>
              <a:t>A</a:t>
            </a:r>
            <a:r>
              <a:rPr lang="el-GR" b="1" dirty="0" smtClean="0">
                <a:solidFill>
                  <a:srgbClr val="008000"/>
                </a:solidFill>
                <a:latin typeface="Arial"/>
                <a:cs typeface="Arial"/>
              </a:rPr>
              <a:t>ξίες</a:t>
            </a:r>
            <a:r>
              <a:rPr lang="el-GR" dirty="0" smtClean="0">
                <a:latin typeface="Arial"/>
                <a:cs typeface="Arial"/>
              </a:rPr>
              <a:t> </a:t>
            </a:r>
            <a:r>
              <a:rPr lang="en-US" dirty="0" smtClean="0">
                <a:latin typeface="Arial"/>
                <a:cs typeface="Arial"/>
              </a:rPr>
              <a:t>(</a:t>
            </a:r>
            <a:r>
              <a:rPr lang="en-US" b="1" dirty="0" smtClean="0">
                <a:solidFill>
                  <a:srgbClr val="008000"/>
                </a:solidFill>
                <a:latin typeface="Arial"/>
                <a:cs typeface="Arial"/>
              </a:rPr>
              <a:t>Values</a:t>
            </a:r>
            <a:r>
              <a:rPr lang="en-US" dirty="0" smtClean="0">
                <a:latin typeface="Arial"/>
                <a:cs typeface="Arial"/>
              </a:rPr>
              <a:t>) </a:t>
            </a:r>
            <a:r>
              <a:rPr lang="el-GR" dirty="0" smtClean="0">
                <a:latin typeface="Arial"/>
                <a:cs typeface="Arial"/>
              </a:rPr>
              <a:t>έχουν </a:t>
            </a:r>
            <a:r>
              <a:rPr lang="el-GR" dirty="0">
                <a:latin typeface="Arial"/>
                <a:cs typeface="Arial"/>
              </a:rPr>
              <a:t>να κάνουν με τις αρχές από τις οποίες θα διέπεται η λειτουργία </a:t>
            </a:r>
            <a:r>
              <a:rPr lang="el-GR" dirty="0" smtClean="0">
                <a:latin typeface="Arial"/>
                <a:cs typeface="Arial"/>
              </a:rPr>
              <a:t>της</a:t>
            </a:r>
            <a:r>
              <a:rPr lang="en-US" dirty="0" smtClean="0">
                <a:latin typeface="Arial"/>
                <a:cs typeface="Arial"/>
              </a:rPr>
              <a:t> </a:t>
            </a:r>
            <a:r>
              <a:rPr lang="el-GR" dirty="0" smtClean="0">
                <a:latin typeface="Arial"/>
                <a:cs typeface="Arial"/>
              </a:rPr>
              <a:t>επιχείρησης</a:t>
            </a:r>
            <a:r>
              <a:rPr lang="el-GR" dirty="0">
                <a:latin typeface="Arial"/>
                <a:cs typeface="Arial"/>
              </a:rPr>
              <a:t>. Για παράδειγμα, </a:t>
            </a:r>
            <a:r>
              <a:rPr lang="el-GR" dirty="0">
                <a:solidFill>
                  <a:srgbClr val="008000"/>
                </a:solidFill>
                <a:latin typeface="Arial"/>
                <a:cs typeface="Arial"/>
              </a:rPr>
              <a:t>ο σεβασμός προς </a:t>
            </a:r>
            <a:r>
              <a:rPr lang="el-GR" dirty="0" smtClean="0">
                <a:solidFill>
                  <a:srgbClr val="008000"/>
                </a:solidFill>
                <a:latin typeface="Arial"/>
                <a:cs typeface="Arial"/>
              </a:rPr>
              <a:t>τους συνεργάτες και το περιβάλλον</a:t>
            </a:r>
            <a:r>
              <a:rPr lang="el-GR" dirty="0" smtClean="0">
                <a:latin typeface="Arial"/>
                <a:cs typeface="Arial"/>
              </a:rPr>
              <a:t>.</a:t>
            </a:r>
            <a:endParaRPr lang="en-US" dirty="0">
              <a:latin typeface="Arial"/>
              <a:cs typeface="Arial"/>
            </a:endParaRPr>
          </a:p>
        </p:txBody>
      </p:sp>
    </p:spTree>
    <p:extLst>
      <p:ext uri="{BB962C8B-B14F-4D97-AF65-F5344CB8AC3E}">
        <p14:creationId xmlns:p14="http://schemas.microsoft.com/office/powerpoint/2010/main" val="3697817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Ανάλυση του επιχειρηματικού περιβάλλοντος</a:t>
            </a:r>
            <a:endParaRPr lang="en-US" dirty="0">
              <a:latin typeface="Arial"/>
              <a:cs typeface="Arial"/>
            </a:endParaRPr>
          </a:p>
        </p:txBody>
      </p:sp>
      <p:sp>
        <p:nvSpPr>
          <p:cNvPr id="3" name="Content Placeholder 2"/>
          <p:cNvSpPr>
            <a:spLocks noGrp="1"/>
          </p:cNvSpPr>
          <p:nvPr>
            <p:ph idx="1"/>
          </p:nvPr>
        </p:nvSpPr>
        <p:spPr/>
        <p:txBody>
          <a:bodyPr>
            <a:normAutofit fontScale="92500" lnSpcReduction="10000"/>
          </a:bodyPr>
          <a:lstStyle/>
          <a:p>
            <a:pPr algn="just"/>
            <a:r>
              <a:rPr lang="el-GR" dirty="0" smtClean="0">
                <a:latin typeface="Arial"/>
                <a:cs typeface="Arial"/>
              </a:rPr>
              <a:t>Εξωτερικό περιβάλλον, δυνάμεις</a:t>
            </a:r>
          </a:p>
          <a:p>
            <a:pPr lvl="1" algn="just"/>
            <a:r>
              <a:rPr lang="el-GR" dirty="0" smtClean="0">
                <a:latin typeface="Arial"/>
                <a:cs typeface="Arial"/>
              </a:rPr>
              <a:t>δημογραφικές</a:t>
            </a:r>
            <a:r>
              <a:rPr lang="el-GR" dirty="0">
                <a:latin typeface="Arial"/>
                <a:cs typeface="Arial"/>
              </a:rPr>
              <a:t>, </a:t>
            </a:r>
            <a:r>
              <a:rPr lang="el-GR" dirty="0" smtClean="0">
                <a:latin typeface="Arial"/>
                <a:cs typeface="Arial"/>
              </a:rPr>
              <a:t>πολιτικές</a:t>
            </a:r>
            <a:r>
              <a:rPr lang="el-GR" dirty="0">
                <a:latin typeface="Arial"/>
                <a:cs typeface="Arial"/>
              </a:rPr>
              <a:t>, </a:t>
            </a:r>
            <a:r>
              <a:rPr lang="el-GR" dirty="0" smtClean="0">
                <a:latin typeface="Arial"/>
                <a:cs typeface="Arial"/>
              </a:rPr>
              <a:t>νομικές</a:t>
            </a:r>
            <a:r>
              <a:rPr lang="el-GR" dirty="0">
                <a:latin typeface="Arial"/>
                <a:cs typeface="Arial"/>
              </a:rPr>
              <a:t>, </a:t>
            </a:r>
            <a:r>
              <a:rPr lang="el-GR" dirty="0" smtClean="0">
                <a:latin typeface="Arial"/>
                <a:cs typeface="Arial"/>
              </a:rPr>
              <a:t>κοινωνικές</a:t>
            </a:r>
            <a:r>
              <a:rPr lang="el-GR" dirty="0">
                <a:latin typeface="Arial"/>
                <a:cs typeface="Arial"/>
              </a:rPr>
              <a:t>, </a:t>
            </a:r>
            <a:r>
              <a:rPr lang="el-GR" dirty="0" smtClean="0">
                <a:latin typeface="Arial"/>
                <a:cs typeface="Arial"/>
              </a:rPr>
              <a:t>πολιτιστικές</a:t>
            </a:r>
            <a:r>
              <a:rPr lang="el-GR" dirty="0">
                <a:latin typeface="Arial"/>
                <a:cs typeface="Arial"/>
              </a:rPr>
              <a:t>, </a:t>
            </a:r>
            <a:r>
              <a:rPr lang="el-GR" dirty="0" smtClean="0">
                <a:latin typeface="Arial"/>
                <a:cs typeface="Arial"/>
              </a:rPr>
              <a:t>ήθη </a:t>
            </a:r>
            <a:r>
              <a:rPr lang="el-GR" dirty="0">
                <a:latin typeface="Arial"/>
                <a:cs typeface="Arial"/>
              </a:rPr>
              <a:t>και </a:t>
            </a:r>
            <a:r>
              <a:rPr lang="el-GR" dirty="0" smtClean="0">
                <a:latin typeface="Arial"/>
                <a:cs typeface="Arial"/>
              </a:rPr>
              <a:t>έθιμα</a:t>
            </a:r>
          </a:p>
          <a:p>
            <a:pPr algn="just"/>
            <a:r>
              <a:rPr lang="el-GR" dirty="0" smtClean="0">
                <a:latin typeface="Arial"/>
                <a:cs typeface="Arial"/>
              </a:rPr>
              <a:t>Μικροπεριβάλλον, παράγοντες</a:t>
            </a:r>
          </a:p>
          <a:p>
            <a:pPr lvl="1" algn="just"/>
            <a:r>
              <a:rPr lang="el-GR" dirty="0" smtClean="0">
                <a:latin typeface="Arial"/>
                <a:cs typeface="Arial"/>
              </a:rPr>
              <a:t>πελάτες, προμηθευτές, ανταγωνιστές, κανάλια διανομής, τράπεζες</a:t>
            </a:r>
          </a:p>
          <a:p>
            <a:pPr algn="just"/>
            <a:r>
              <a:rPr lang="el-GR" dirty="0" smtClean="0">
                <a:latin typeface="Arial"/>
                <a:cs typeface="Arial"/>
              </a:rPr>
              <a:t>Εσωτερικό περιβάλλον, τμήματα και λειτουργίες επιχείρησης</a:t>
            </a:r>
          </a:p>
          <a:p>
            <a:pPr lvl="1" algn="just"/>
            <a:r>
              <a:rPr lang="el-GR" dirty="0" smtClean="0">
                <a:latin typeface="Arial"/>
                <a:cs typeface="Arial"/>
              </a:rPr>
              <a:t>παραγωγή</a:t>
            </a:r>
            <a:r>
              <a:rPr lang="el-GR" dirty="0">
                <a:latin typeface="Arial"/>
                <a:cs typeface="Arial"/>
              </a:rPr>
              <a:t>, </a:t>
            </a:r>
            <a:r>
              <a:rPr lang="el-GR" dirty="0" smtClean="0">
                <a:latin typeface="Arial"/>
                <a:cs typeface="Arial"/>
              </a:rPr>
              <a:t>διάθεση </a:t>
            </a:r>
            <a:r>
              <a:rPr lang="el-GR" dirty="0">
                <a:latin typeface="Arial"/>
                <a:cs typeface="Arial"/>
              </a:rPr>
              <a:t>(πώληση), </a:t>
            </a:r>
            <a:r>
              <a:rPr lang="el-GR" dirty="0" smtClean="0">
                <a:latin typeface="Arial"/>
                <a:cs typeface="Arial"/>
              </a:rPr>
              <a:t>χρηματοοικονομική</a:t>
            </a:r>
            <a:r>
              <a:rPr lang="el-GR" dirty="0">
                <a:latin typeface="Arial"/>
                <a:cs typeface="Arial"/>
              </a:rPr>
              <a:t>, έρευνα και </a:t>
            </a:r>
            <a:r>
              <a:rPr lang="el-GR" dirty="0" smtClean="0">
                <a:latin typeface="Arial"/>
                <a:cs typeface="Arial"/>
              </a:rPr>
              <a:t>ανάπτυξη, διοίκηση</a:t>
            </a:r>
            <a:endParaRPr lang="en-US" dirty="0">
              <a:latin typeface="Arial"/>
              <a:cs typeface="Arial"/>
            </a:endParaRPr>
          </a:p>
        </p:txBody>
      </p:sp>
    </p:spTree>
    <p:extLst>
      <p:ext uri="{BB962C8B-B14F-4D97-AF65-F5344CB8AC3E}">
        <p14:creationId xmlns:p14="http://schemas.microsoft.com/office/powerpoint/2010/main" val="39846309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4" end="4"/>
                                            </p:txEl>
                                          </p:spTgt>
                                        </p:tgtEl>
                                      </p:cBhvr>
                                    </p:animEffect>
                                  </p:childTnLst>
                                </p:cTn>
                              </p:par>
                              <p:par>
                                <p:cTn id="29" presetID="1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Ανάλυση SWOT</a:t>
            </a:r>
            <a:endParaRPr lang="en-US" dirty="0">
              <a:latin typeface="Arial"/>
              <a:cs typeface="Arial"/>
            </a:endParaRPr>
          </a:p>
        </p:txBody>
      </p:sp>
      <p:sp>
        <p:nvSpPr>
          <p:cNvPr id="3" name="Content Placeholder 2"/>
          <p:cNvSpPr>
            <a:spLocks noGrp="1"/>
          </p:cNvSpPr>
          <p:nvPr>
            <p:ph idx="1"/>
          </p:nvPr>
        </p:nvSpPr>
        <p:spPr>
          <a:xfrm>
            <a:off x="739775" y="2362918"/>
            <a:ext cx="7662864" cy="4356630"/>
          </a:xfrm>
        </p:spPr>
        <p:txBody>
          <a:bodyPr>
            <a:normAutofit fontScale="77500" lnSpcReduction="20000"/>
          </a:bodyPr>
          <a:lstStyle/>
          <a:p>
            <a:pPr marL="0" indent="0" algn="just">
              <a:buNone/>
            </a:pPr>
            <a:r>
              <a:rPr lang="el-GR" dirty="0">
                <a:latin typeface="Arial"/>
                <a:cs typeface="Arial"/>
              </a:rPr>
              <a:t>Α</a:t>
            </a:r>
            <a:r>
              <a:rPr lang="el-GR" dirty="0" smtClean="0">
                <a:latin typeface="Arial"/>
                <a:cs typeface="Arial"/>
              </a:rPr>
              <a:t>ναλύονται </a:t>
            </a:r>
            <a:r>
              <a:rPr lang="el-GR" dirty="0">
                <a:latin typeface="Arial"/>
                <a:cs typeface="Arial"/>
              </a:rPr>
              <a:t>τα </a:t>
            </a:r>
            <a:r>
              <a:rPr lang="el-GR" b="1" dirty="0">
                <a:solidFill>
                  <a:srgbClr val="008000"/>
                </a:solidFill>
                <a:latin typeface="Arial"/>
                <a:cs typeface="Arial"/>
              </a:rPr>
              <a:t>δυνατά σημεία </a:t>
            </a:r>
            <a:r>
              <a:rPr lang="el-GR" b="1" dirty="0">
                <a:latin typeface="Arial"/>
                <a:cs typeface="Arial"/>
              </a:rPr>
              <a:t>(strengths</a:t>
            </a:r>
            <a:r>
              <a:rPr lang="el-GR" b="1" dirty="0" smtClean="0">
                <a:latin typeface="Arial"/>
                <a:cs typeface="Arial"/>
              </a:rPr>
              <a:t>)</a:t>
            </a:r>
            <a:r>
              <a:rPr lang="el-GR" dirty="0">
                <a:latin typeface="Arial"/>
                <a:cs typeface="Arial"/>
              </a:rPr>
              <a:t> </a:t>
            </a:r>
            <a:r>
              <a:rPr lang="el-GR" dirty="0" smtClean="0">
                <a:latin typeface="Arial"/>
                <a:cs typeface="Arial"/>
              </a:rPr>
              <a:t>και </a:t>
            </a:r>
            <a:r>
              <a:rPr lang="el-GR" dirty="0">
                <a:latin typeface="Arial"/>
                <a:cs typeface="Arial"/>
              </a:rPr>
              <a:t>τα </a:t>
            </a:r>
            <a:r>
              <a:rPr lang="el-GR" b="1" dirty="0">
                <a:solidFill>
                  <a:srgbClr val="008000"/>
                </a:solidFill>
                <a:latin typeface="Arial"/>
                <a:cs typeface="Arial"/>
              </a:rPr>
              <a:t>αδύνατα σημεία </a:t>
            </a:r>
            <a:r>
              <a:rPr lang="el-GR" b="1" dirty="0">
                <a:latin typeface="Arial"/>
                <a:cs typeface="Arial"/>
              </a:rPr>
              <a:t>(weaknesses</a:t>
            </a:r>
            <a:r>
              <a:rPr lang="el-GR" b="1" dirty="0" smtClean="0">
                <a:latin typeface="Arial"/>
                <a:cs typeface="Arial"/>
              </a:rPr>
              <a:t>) </a:t>
            </a:r>
            <a:r>
              <a:rPr lang="el-GR" dirty="0" smtClean="0">
                <a:latin typeface="Arial"/>
                <a:cs typeface="Arial"/>
              </a:rPr>
              <a:t>του εσωτερικού περιβάλλοντος, οι </a:t>
            </a:r>
            <a:r>
              <a:rPr lang="el-GR" b="1" dirty="0">
                <a:solidFill>
                  <a:srgbClr val="008000"/>
                </a:solidFill>
                <a:latin typeface="Arial"/>
                <a:cs typeface="Arial"/>
              </a:rPr>
              <a:t>ευκαιρίες</a:t>
            </a:r>
            <a:r>
              <a:rPr lang="el-GR" b="1" dirty="0">
                <a:latin typeface="Arial"/>
                <a:cs typeface="Arial"/>
              </a:rPr>
              <a:t> </a:t>
            </a:r>
            <a:r>
              <a:rPr lang="el-GR" dirty="0">
                <a:latin typeface="Arial"/>
                <a:cs typeface="Arial"/>
              </a:rPr>
              <a:t>για ανάπτυξη </a:t>
            </a:r>
            <a:r>
              <a:rPr lang="el-GR" b="1" dirty="0">
                <a:latin typeface="Arial"/>
                <a:cs typeface="Arial"/>
              </a:rPr>
              <a:t>(opportunities) </a:t>
            </a:r>
            <a:r>
              <a:rPr lang="el-GR" dirty="0">
                <a:latin typeface="Arial"/>
                <a:cs typeface="Arial"/>
              </a:rPr>
              <a:t>και οι </a:t>
            </a:r>
            <a:r>
              <a:rPr lang="el-GR" b="1" dirty="0">
                <a:solidFill>
                  <a:srgbClr val="008000"/>
                </a:solidFill>
                <a:latin typeface="Arial"/>
                <a:cs typeface="Arial"/>
              </a:rPr>
              <a:t>απειλές</a:t>
            </a:r>
            <a:r>
              <a:rPr lang="el-GR" b="1" dirty="0">
                <a:latin typeface="Arial"/>
                <a:cs typeface="Arial"/>
              </a:rPr>
              <a:t> (threats</a:t>
            </a:r>
            <a:r>
              <a:rPr lang="el-GR" b="1" dirty="0" smtClean="0">
                <a:latin typeface="Arial"/>
                <a:cs typeface="Arial"/>
              </a:rPr>
              <a:t>) </a:t>
            </a:r>
            <a:r>
              <a:rPr lang="el-GR" dirty="0" smtClean="0">
                <a:latin typeface="Arial"/>
                <a:cs typeface="Arial"/>
              </a:rPr>
              <a:t>που </a:t>
            </a:r>
            <a:r>
              <a:rPr lang="el-GR" dirty="0">
                <a:latin typeface="Arial"/>
                <a:cs typeface="Arial"/>
              </a:rPr>
              <a:t>δέχεται η επιχείρηση από </a:t>
            </a:r>
            <a:r>
              <a:rPr lang="el-GR" dirty="0" smtClean="0">
                <a:latin typeface="Arial"/>
                <a:cs typeface="Arial"/>
              </a:rPr>
              <a:t>το εξωτερικό </a:t>
            </a:r>
            <a:r>
              <a:rPr lang="el-GR" dirty="0">
                <a:latin typeface="Arial"/>
                <a:cs typeface="Arial"/>
              </a:rPr>
              <a:t>της </a:t>
            </a:r>
            <a:r>
              <a:rPr lang="el-GR" dirty="0" smtClean="0">
                <a:latin typeface="Arial"/>
                <a:cs typeface="Arial"/>
              </a:rPr>
              <a:t>περιβάλλον. </a:t>
            </a:r>
          </a:p>
          <a:p>
            <a:pPr marL="0" indent="0" algn="just">
              <a:buNone/>
            </a:pPr>
            <a:r>
              <a:rPr lang="el-GR" dirty="0" smtClean="0">
                <a:latin typeface="Arial"/>
                <a:cs typeface="Arial"/>
              </a:rPr>
              <a:t>Η επιχείρηση, θα πρέπει, </a:t>
            </a:r>
            <a:r>
              <a:rPr lang="el-GR" dirty="0">
                <a:latin typeface="Arial"/>
                <a:cs typeface="Arial"/>
              </a:rPr>
              <a:t>για </a:t>
            </a:r>
            <a:r>
              <a:rPr lang="el-GR" dirty="0" smtClean="0">
                <a:latin typeface="Arial"/>
                <a:cs typeface="Arial"/>
              </a:rPr>
              <a:t>κάθε, </a:t>
            </a:r>
          </a:p>
          <a:p>
            <a:pPr algn="just"/>
            <a:r>
              <a:rPr lang="el-GR" b="1" dirty="0" smtClean="0">
                <a:solidFill>
                  <a:srgbClr val="008000"/>
                </a:solidFill>
                <a:latin typeface="Arial"/>
                <a:cs typeface="Arial"/>
              </a:rPr>
              <a:t>δυνατό </a:t>
            </a:r>
            <a:r>
              <a:rPr lang="el-GR" b="1" dirty="0">
                <a:solidFill>
                  <a:srgbClr val="008000"/>
                </a:solidFill>
                <a:latin typeface="Arial"/>
                <a:cs typeface="Arial"/>
              </a:rPr>
              <a:t>σημείο </a:t>
            </a:r>
            <a:r>
              <a:rPr lang="el-GR" dirty="0">
                <a:latin typeface="Arial"/>
                <a:cs typeface="Arial"/>
              </a:rPr>
              <a:t>να εξετάσει πώς μπορεί να το ενισχύσει, να το διαφυλάξει και να το αξιοποιήσει</a:t>
            </a:r>
          </a:p>
          <a:p>
            <a:pPr algn="just"/>
            <a:r>
              <a:rPr lang="el-GR" b="1" dirty="0" smtClean="0">
                <a:solidFill>
                  <a:srgbClr val="008000"/>
                </a:solidFill>
                <a:latin typeface="Arial"/>
                <a:cs typeface="Arial"/>
              </a:rPr>
              <a:t>αδύνατο </a:t>
            </a:r>
            <a:r>
              <a:rPr lang="el-GR" b="1" dirty="0">
                <a:solidFill>
                  <a:srgbClr val="008000"/>
                </a:solidFill>
                <a:latin typeface="Arial"/>
                <a:cs typeface="Arial"/>
              </a:rPr>
              <a:t>σημείο </a:t>
            </a:r>
            <a:r>
              <a:rPr lang="el-GR" dirty="0">
                <a:latin typeface="Arial"/>
                <a:cs typeface="Arial"/>
              </a:rPr>
              <a:t>να διαγνώσει τι πρόβλημα δημιουργεί και πώς μπορεί να το εξαλείψει</a:t>
            </a:r>
          </a:p>
          <a:p>
            <a:pPr algn="just"/>
            <a:r>
              <a:rPr lang="el-GR" b="1" dirty="0" smtClean="0">
                <a:solidFill>
                  <a:srgbClr val="008000"/>
                </a:solidFill>
                <a:latin typeface="Arial"/>
                <a:cs typeface="Arial"/>
              </a:rPr>
              <a:t>ευκαιρία</a:t>
            </a:r>
            <a:r>
              <a:rPr lang="el-GR" dirty="0" smtClean="0">
                <a:latin typeface="Arial"/>
                <a:cs typeface="Arial"/>
              </a:rPr>
              <a:t> </a:t>
            </a:r>
            <a:r>
              <a:rPr lang="el-GR" dirty="0">
                <a:latin typeface="Arial"/>
                <a:cs typeface="Arial"/>
              </a:rPr>
              <a:t>να </a:t>
            </a:r>
            <a:r>
              <a:rPr lang="el-GR" dirty="0" smtClean="0">
                <a:latin typeface="Arial"/>
                <a:cs typeface="Arial"/>
              </a:rPr>
              <a:t>αξιολογήσει πώς </a:t>
            </a:r>
            <a:r>
              <a:rPr lang="el-GR" dirty="0">
                <a:latin typeface="Arial"/>
                <a:cs typeface="Arial"/>
              </a:rPr>
              <a:t>μπορεί να την εκμεταλλευτεί, για πόσο διάστημα θα είναι </a:t>
            </a:r>
            <a:r>
              <a:rPr lang="el-GR" dirty="0" smtClean="0">
                <a:latin typeface="Arial"/>
                <a:cs typeface="Arial"/>
              </a:rPr>
              <a:t>διαθέσιμη και </a:t>
            </a:r>
            <a:r>
              <a:rPr lang="el-GR" dirty="0">
                <a:latin typeface="Arial"/>
                <a:cs typeface="Arial"/>
              </a:rPr>
              <a:t>ποια τα οφέλη που θα υπάρχουν από </a:t>
            </a:r>
            <a:r>
              <a:rPr lang="el-GR" dirty="0" smtClean="0">
                <a:latin typeface="Arial"/>
                <a:cs typeface="Arial"/>
              </a:rPr>
              <a:t>την υιοθέτηση της </a:t>
            </a:r>
          </a:p>
          <a:p>
            <a:pPr algn="just"/>
            <a:r>
              <a:rPr lang="el-GR" b="1" dirty="0">
                <a:solidFill>
                  <a:srgbClr val="008000"/>
                </a:solidFill>
                <a:latin typeface="Arial"/>
                <a:cs typeface="Arial"/>
              </a:rPr>
              <a:t>α</a:t>
            </a:r>
            <a:r>
              <a:rPr lang="el-GR" b="1" dirty="0" smtClean="0">
                <a:solidFill>
                  <a:srgbClr val="008000"/>
                </a:solidFill>
                <a:latin typeface="Arial"/>
                <a:cs typeface="Arial"/>
              </a:rPr>
              <a:t>πειλή</a:t>
            </a:r>
            <a:r>
              <a:rPr lang="el-GR" dirty="0" smtClean="0">
                <a:latin typeface="Arial"/>
                <a:cs typeface="Arial"/>
              </a:rPr>
              <a:t> να εξετάσει </a:t>
            </a:r>
            <a:r>
              <a:rPr lang="el-GR" dirty="0">
                <a:latin typeface="Arial"/>
                <a:cs typeface="Arial"/>
              </a:rPr>
              <a:t>πώς μπορεί </a:t>
            </a:r>
            <a:r>
              <a:rPr lang="el-GR" dirty="0" smtClean="0">
                <a:latin typeface="Arial"/>
                <a:cs typeface="Arial"/>
              </a:rPr>
              <a:t>να </a:t>
            </a:r>
            <a:r>
              <a:rPr lang="el-GR" dirty="0">
                <a:latin typeface="Arial"/>
                <a:cs typeface="Arial"/>
              </a:rPr>
              <a:t>ελαχιστοποιήσει τις συνέπειες, </a:t>
            </a:r>
            <a:r>
              <a:rPr lang="el-GR" dirty="0" smtClean="0">
                <a:latin typeface="Arial"/>
                <a:cs typeface="Arial"/>
              </a:rPr>
              <a:t>πόση είναι </a:t>
            </a:r>
            <a:r>
              <a:rPr lang="el-GR" dirty="0">
                <a:latin typeface="Arial"/>
                <a:cs typeface="Arial"/>
              </a:rPr>
              <a:t>η διάρκεια της απειλής και τι μπορεί να συμβεί στην επιχείρηση.</a:t>
            </a:r>
            <a:endParaRPr lang="en-US" dirty="0">
              <a:latin typeface="Arial"/>
              <a:cs typeface="Arial"/>
            </a:endParaRPr>
          </a:p>
        </p:txBody>
      </p:sp>
    </p:spTree>
    <p:extLst>
      <p:ext uri="{BB962C8B-B14F-4D97-AF65-F5344CB8AC3E}">
        <p14:creationId xmlns:p14="http://schemas.microsoft.com/office/powerpoint/2010/main" val="40306690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Διαμόρφωση </a:t>
            </a:r>
            <a:r>
              <a:rPr lang="el-GR" dirty="0" smtClean="0">
                <a:latin typeface="Arial"/>
                <a:cs typeface="Arial"/>
              </a:rPr>
              <a:t>Στόχων -</a:t>
            </a:r>
            <a:br>
              <a:rPr lang="el-GR" dirty="0" smtClean="0">
                <a:latin typeface="Arial"/>
                <a:cs typeface="Arial"/>
              </a:rPr>
            </a:br>
            <a:r>
              <a:rPr lang="el-GR" dirty="0" smtClean="0">
                <a:latin typeface="Arial"/>
                <a:cs typeface="Arial"/>
              </a:rPr>
              <a:t>στρατηγική χάρτα</a:t>
            </a:r>
            <a:endParaRPr lang="en-US" dirty="0"/>
          </a:p>
        </p:txBody>
      </p:sp>
      <p:sp>
        <p:nvSpPr>
          <p:cNvPr id="11" name="Content Placeholder 2"/>
          <p:cNvSpPr txBox="1">
            <a:spLocks/>
          </p:cNvSpPr>
          <p:nvPr/>
        </p:nvSpPr>
        <p:spPr>
          <a:xfrm>
            <a:off x="739775" y="2256164"/>
            <a:ext cx="7662864" cy="514023"/>
          </a:xfrm>
          <a:prstGeom prst="rect">
            <a:avLst/>
          </a:prstGeom>
        </p:spPr>
        <p:txBody>
          <a:bodyPr vert="horz" lIns="91440" tIns="45720" rIns="91440" bIns="45720" rtlCol="0">
            <a:normAutofit/>
          </a:bodyPr>
          <a:lst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a:lstStyle>
          <a:p>
            <a:r>
              <a:rPr lang="el-GR" dirty="0" smtClean="0">
                <a:latin typeface="Arial"/>
                <a:cs typeface="Arial"/>
              </a:rPr>
              <a:t>Καταγραφή συγκεκριμένων στόχων και επιλογών, π.χ.</a:t>
            </a:r>
            <a:endParaRPr lang="en-US" dirty="0">
              <a:latin typeface="Arial"/>
              <a:cs typeface="Arial"/>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564181958"/>
              </p:ext>
            </p:extLst>
          </p:nvPr>
        </p:nvGraphicFramePr>
        <p:xfrm>
          <a:off x="158760" y="2770188"/>
          <a:ext cx="8880525" cy="39442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628081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dirty="0" smtClean="0">
                <a:latin typeface="Arial"/>
                <a:cs typeface="Arial"/>
              </a:rPr>
              <a:t>Περιεχόμενα</a:t>
            </a:r>
            <a:endParaRPr lang="en-US" dirty="0">
              <a:latin typeface="Arial"/>
              <a:cs typeface="Arial"/>
            </a:endParaRPr>
          </a:p>
        </p:txBody>
      </p:sp>
      <p:sp>
        <p:nvSpPr>
          <p:cNvPr id="9" name="Content Placeholder 8"/>
          <p:cNvSpPr>
            <a:spLocks noGrp="1"/>
          </p:cNvSpPr>
          <p:nvPr>
            <p:ph idx="1"/>
          </p:nvPr>
        </p:nvSpPr>
        <p:spPr/>
        <p:txBody>
          <a:bodyPr>
            <a:normAutofit fontScale="92500"/>
          </a:bodyPr>
          <a:lstStyle/>
          <a:p>
            <a:pPr marL="457200" indent="-457200">
              <a:buFont typeface="Wingdings" charset="2"/>
              <a:buAutoNum type="arabicPlain"/>
            </a:pPr>
            <a:r>
              <a:rPr lang="el-GR" dirty="0">
                <a:solidFill>
                  <a:schemeClr val="tx1"/>
                </a:solidFill>
                <a:latin typeface="Arial"/>
                <a:cs typeface="Arial"/>
              </a:rPr>
              <a:t>Επιχειρηματική Ευκαιρία και Καινοτομία</a:t>
            </a:r>
          </a:p>
          <a:p>
            <a:pPr marL="457200" indent="-457200">
              <a:buFont typeface="Wingdings" charset="2"/>
              <a:buAutoNum type="arabicPlain"/>
            </a:pPr>
            <a:r>
              <a:rPr lang="el-GR" dirty="0">
                <a:solidFill>
                  <a:schemeClr val="tx1"/>
                </a:solidFill>
                <a:latin typeface="Arial"/>
                <a:cs typeface="Arial"/>
              </a:rPr>
              <a:t>Αξιολόγηση επιχειρηματικής ιδέας &amp; Στρατηγικός σχεδιασμός</a:t>
            </a:r>
          </a:p>
          <a:p>
            <a:pPr marL="457200" indent="-457200">
              <a:buFont typeface="Wingdings" charset="2"/>
              <a:buAutoNum type="arabicPlain"/>
            </a:pPr>
            <a:r>
              <a:rPr lang="el-GR" dirty="0">
                <a:solidFill>
                  <a:schemeClr val="tx1"/>
                </a:solidFill>
                <a:latin typeface="Arial"/>
                <a:cs typeface="Arial"/>
              </a:rPr>
              <a:t>Βασικές Χρηματοοικονομικές Καταστάσεις</a:t>
            </a:r>
          </a:p>
          <a:p>
            <a:pPr marL="457200" indent="-457200">
              <a:buFont typeface="Wingdings" charset="2"/>
              <a:buAutoNum type="arabicPlain"/>
            </a:pPr>
            <a:r>
              <a:rPr lang="el-GR" dirty="0">
                <a:solidFill>
                  <a:schemeClr val="tx1"/>
                </a:solidFill>
                <a:latin typeface="Arial"/>
                <a:cs typeface="Arial"/>
              </a:rPr>
              <a:t>Προϋπολογισμός Επιχειρησιακής Λειτουργίας</a:t>
            </a:r>
          </a:p>
          <a:p>
            <a:pPr marL="457200" indent="-457200">
              <a:buFont typeface="Wingdings" charset="2"/>
              <a:buAutoNum type="arabicPlain"/>
            </a:pPr>
            <a:r>
              <a:rPr lang="el-GR" dirty="0">
                <a:solidFill>
                  <a:schemeClr val="tx1"/>
                </a:solidFill>
                <a:latin typeface="Arial"/>
                <a:cs typeface="Arial"/>
              </a:rPr>
              <a:t>Επιχειρηματικό Σχέδιο</a:t>
            </a:r>
          </a:p>
          <a:p>
            <a:pPr marL="457200" indent="-457200">
              <a:buFont typeface="Wingdings" charset="2"/>
              <a:buAutoNum type="arabicPlain"/>
            </a:pPr>
            <a:r>
              <a:rPr lang="el-GR" dirty="0">
                <a:solidFill>
                  <a:schemeClr val="tx1"/>
                </a:solidFill>
                <a:latin typeface="Arial"/>
                <a:cs typeface="Arial"/>
              </a:rPr>
              <a:t>Επιλογή Νομικής Μορφής Επιχείρησης</a:t>
            </a:r>
            <a:endParaRPr lang="en-US" dirty="0">
              <a:solidFill>
                <a:schemeClr val="tx1"/>
              </a:solidFill>
              <a:latin typeface="Arial"/>
              <a:cs typeface="Arial"/>
            </a:endParaRPr>
          </a:p>
        </p:txBody>
      </p:sp>
    </p:spTree>
    <p:extLst>
      <p:ext uri="{BB962C8B-B14F-4D97-AF65-F5344CB8AC3E}">
        <p14:creationId xmlns:p14="http://schemas.microsoft.com/office/powerpoint/2010/main" val="2742848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2667"/>
            <a:ext cx="6400800" cy="2167557"/>
          </a:xfrm>
        </p:spPr>
        <p:txBody>
          <a:bodyPr/>
          <a:lstStyle/>
          <a:p>
            <a:r>
              <a:rPr lang="el-GR" dirty="0">
                <a:latin typeface="Arial"/>
                <a:cs typeface="Arial"/>
              </a:rPr>
              <a:t>Βασικές Χρηματοοικονομικές καταστάσεις</a:t>
            </a:r>
            <a:endParaRPr lang="en-US" dirty="0"/>
          </a:p>
        </p:txBody>
      </p:sp>
      <p:sp>
        <p:nvSpPr>
          <p:cNvPr id="3" name="Text Placeholder 2"/>
          <p:cNvSpPr>
            <a:spLocks noGrp="1"/>
          </p:cNvSpPr>
          <p:nvPr>
            <p:ph type="body" idx="1"/>
          </p:nvPr>
        </p:nvSpPr>
        <p:spPr>
          <a:xfrm>
            <a:off x="1676399" y="3931402"/>
            <a:ext cx="5181601" cy="1178480"/>
          </a:xfrm>
        </p:spPr>
        <p:txBody>
          <a:bodyPr>
            <a:normAutofit/>
          </a:bodyPr>
          <a:lstStyle/>
          <a:p>
            <a:r>
              <a:rPr lang="el-GR" sz="2000" b="1" dirty="0" smtClean="0">
                <a:latin typeface="Arial"/>
                <a:cs typeface="Arial"/>
              </a:rPr>
              <a:t>Ισολογισμός</a:t>
            </a:r>
            <a:r>
              <a:rPr lang="el-GR" sz="2000" dirty="0" smtClean="0">
                <a:latin typeface="Arial"/>
                <a:cs typeface="Arial"/>
              </a:rPr>
              <a:t> και </a:t>
            </a:r>
            <a:r>
              <a:rPr lang="el-GR" sz="2000" b="1" dirty="0" smtClean="0">
                <a:latin typeface="Arial"/>
                <a:cs typeface="Arial"/>
              </a:rPr>
              <a:t>Αποτελέσματα</a:t>
            </a:r>
            <a:endParaRPr lang="en-US" sz="2000" b="1" dirty="0">
              <a:latin typeface="Arial"/>
              <a:cs typeface="Arial"/>
            </a:endParaRPr>
          </a:p>
        </p:txBody>
      </p:sp>
    </p:spTree>
    <p:extLst>
      <p:ext uri="{BB962C8B-B14F-4D97-AF65-F5344CB8AC3E}">
        <p14:creationId xmlns:p14="http://schemas.microsoft.com/office/powerpoint/2010/main" val="80523983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Ισολογισμός</a:t>
            </a:r>
            <a:endParaRPr lang="en-US" dirty="0">
              <a:latin typeface="Arial"/>
              <a:cs typeface="Arial"/>
            </a:endParaRPr>
          </a:p>
        </p:txBody>
      </p:sp>
      <p:sp>
        <p:nvSpPr>
          <p:cNvPr id="5" name="Content Placeholder 4"/>
          <p:cNvSpPr>
            <a:spLocks noGrp="1"/>
          </p:cNvSpPr>
          <p:nvPr>
            <p:ph idx="1"/>
          </p:nvPr>
        </p:nvSpPr>
        <p:spPr>
          <a:xfrm>
            <a:off x="739775" y="2647956"/>
            <a:ext cx="7662864" cy="3752844"/>
          </a:xfrm>
        </p:spPr>
        <p:txBody>
          <a:bodyPr>
            <a:normAutofit fontScale="92500" lnSpcReduction="10000"/>
          </a:bodyPr>
          <a:lstStyle/>
          <a:p>
            <a:pPr algn="just"/>
            <a:r>
              <a:rPr lang="el-GR" dirty="0">
                <a:latin typeface="Arial"/>
                <a:cs typeface="Arial"/>
              </a:rPr>
              <a:t>Λ</a:t>
            </a:r>
            <a:r>
              <a:rPr lang="el-GR" dirty="0" smtClean="0">
                <a:latin typeface="Arial"/>
                <a:cs typeface="Arial"/>
              </a:rPr>
              <a:t>ογιστική </a:t>
            </a:r>
            <a:r>
              <a:rPr lang="el-GR" dirty="0">
                <a:latin typeface="Arial"/>
                <a:cs typeface="Arial"/>
              </a:rPr>
              <a:t>κατάσταση η οποία </a:t>
            </a:r>
            <a:r>
              <a:rPr lang="el-GR" dirty="0" smtClean="0">
                <a:latin typeface="Arial"/>
                <a:cs typeface="Arial"/>
              </a:rPr>
              <a:t>απεικονίζει </a:t>
            </a:r>
            <a:r>
              <a:rPr lang="el-GR" dirty="0">
                <a:latin typeface="Arial"/>
                <a:cs typeface="Arial"/>
              </a:rPr>
              <a:t>τα </a:t>
            </a:r>
            <a:r>
              <a:rPr lang="el-GR" dirty="0" smtClean="0">
                <a:latin typeface="Arial"/>
                <a:cs typeface="Arial"/>
              </a:rPr>
              <a:t>χρηματοοικονομικά  στοιχεία </a:t>
            </a:r>
            <a:r>
              <a:rPr lang="el-GR" dirty="0">
                <a:latin typeface="Arial"/>
                <a:cs typeface="Arial"/>
              </a:rPr>
              <a:t>της επιχείρησης, συνοπτικά και με χρηματικές μονάδες, σε συγκεκριμένη </a:t>
            </a:r>
            <a:r>
              <a:rPr lang="el-GR" dirty="0" smtClean="0">
                <a:latin typeface="Arial"/>
                <a:cs typeface="Arial"/>
              </a:rPr>
              <a:t>χρονική στιγμή</a:t>
            </a:r>
            <a:r>
              <a:rPr lang="el-GR" dirty="0">
                <a:latin typeface="Arial"/>
                <a:cs typeface="Arial"/>
              </a:rPr>
              <a:t>. </a:t>
            </a:r>
            <a:endParaRPr lang="el-GR" dirty="0" smtClean="0">
              <a:latin typeface="Arial"/>
              <a:cs typeface="Arial"/>
            </a:endParaRPr>
          </a:p>
          <a:p>
            <a:pPr algn="just"/>
            <a:r>
              <a:rPr lang="el-GR" dirty="0">
                <a:latin typeface="Arial"/>
                <a:cs typeface="Arial"/>
              </a:rPr>
              <a:t>Α</a:t>
            </a:r>
            <a:r>
              <a:rPr lang="el-GR" dirty="0" smtClean="0">
                <a:latin typeface="Arial"/>
                <a:cs typeface="Arial"/>
              </a:rPr>
              <a:t>ποτελείται </a:t>
            </a:r>
            <a:r>
              <a:rPr lang="el-GR" dirty="0">
                <a:latin typeface="Arial"/>
                <a:cs typeface="Arial"/>
              </a:rPr>
              <a:t>από το </a:t>
            </a:r>
            <a:r>
              <a:rPr lang="el-GR" dirty="0">
                <a:solidFill>
                  <a:srgbClr val="008000"/>
                </a:solidFill>
                <a:latin typeface="Arial"/>
                <a:cs typeface="Arial"/>
              </a:rPr>
              <a:t>Ενεργητικό</a:t>
            </a:r>
            <a:r>
              <a:rPr lang="el-GR" dirty="0">
                <a:latin typeface="Arial"/>
                <a:cs typeface="Arial"/>
              </a:rPr>
              <a:t>, που περιέχει λογαριασμούς </a:t>
            </a:r>
            <a:r>
              <a:rPr lang="el-GR" dirty="0" smtClean="0">
                <a:latin typeface="Arial"/>
                <a:cs typeface="Arial"/>
              </a:rPr>
              <a:t>που αφορούν </a:t>
            </a:r>
            <a:r>
              <a:rPr lang="el-GR" dirty="0">
                <a:latin typeface="Arial"/>
                <a:cs typeface="Arial"/>
              </a:rPr>
              <a:t>στα μέσα </a:t>
            </a:r>
            <a:r>
              <a:rPr lang="el-GR" dirty="0" smtClean="0">
                <a:latin typeface="Arial"/>
                <a:cs typeface="Arial"/>
              </a:rPr>
              <a:t>δράστηριότητας </a:t>
            </a:r>
            <a:r>
              <a:rPr lang="el-GR" dirty="0">
                <a:latin typeface="Arial"/>
                <a:cs typeface="Arial"/>
              </a:rPr>
              <a:t>της επιχείρησης και από </a:t>
            </a:r>
            <a:r>
              <a:rPr lang="el-GR" dirty="0" smtClean="0">
                <a:latin typeface="Arial"/>
                <a:cs typeface="Arial"/>
              </a:rPr>
              <a:t>την </a:t>
            </a:r>
            <a:r>
              <a:rPr lang="el-GR" dirty="0" smtClean="0">
                <a:solidFill>
                  <a:srgbClr val="FF0000"/>
                </a:solidFill>
                <a:latin typeface="Arial"/>
                <a:cs typeface="Arial"/>
              </a:rPr>
              <a:t>Καθαρή θέση και Υποχρεώσεις</a:t>
            </a:r>
            <a:r>
              <a:rPr lang="el-GR" dirty="0" smtClean="0">
                <a:latin typeface="Arial"/>
                <a:cs typeface="Arial"/>
              </a:rPr>
              <a:t>, </a:t>
            </a:r>
            <a:r>
              <a:rPr lang="el-GR" dirty="0">
                <a:latin typeface="Arial"/>
                <a:cs typeface="Arial"/>
              </a:rPr>
              <a:t>που περιέχει </a:t>
            </a:r>
            <a:r>
              <a:rPr lang="el-GR" dirty="0" smtClean="0">
                <a:latin typeface="Arial"/>
                <a:cs typeface="Arial"/>
              </a:rPr>
              <a:t>λογαριασμούς που </a:t>
            </a:r>
            <a:r>
              <a:rPr lang="el-GR" dirty="0">
                <a:latin typeface="Arial"/>
                <a:cs typeface="Arial"/>
              </a:rPr>
              <a:t>απεικονίζουν τις υποχρεώσεις της επιχείρησης. </a:t>
            </a:r>
            <a:endParaRPr lang="el-GR" dirty="0" smtClean="0">
              <a:latin typeface="Arial"/>
              <a:cs typeface="Arial"/>
            </a:endParaRPr>
          </a:p>
          <a:p>
            <a:pPr algn="just"/>
            <a:r>
              <a:rPr lang="el-GR" dirty="0" smtClean="0">
                <a:latin typeface="Arial"/>
                <a:cs typeface="Arial"/>
              </a:rPr>
              <a:t>Ισχύει </a:t>
            </a:r>
            <a:r>
              <a:rPr lang="el-GR" dirty="0">
                <a:latin typeface="Arial"/>
                <a:cs typeface="Arial"/>
              </a:rPr>
              <a:t>η </a:t>
            </a:r>
            <a:r>
              <a:rPr lang="el-GR" dirty="0" smtClean="0">
                <a:latin typeface="Arial"/>
                <a:cs typeface="Arial"/>
              </a:rPr>
              <a:t>σχέση: </a:t>
            </a:r>
          </a:p>
          <a:p>
            <a:pPr marL="349250" lvl="1" indent="0" algn="just">
              <a:buNone/>
            </a:pPr>
            <a:r>
              <a:rPr lang="el-GR" dirty="0" smtClean="0">
                <a:latin typeface="Arial"/>
                <a:cs typeface="Arial"/>
              </a:rPr>
              <a:t>Ενεργητικό </a:t>
            </a:r>
            <a:r>
              <a:rPr lang="el-GR" dirty="0">
                <a:latin typeface="Arial"/>
                <a:cs typeface="Arial"/>
              </a:rPr>
              <a:t>= Καθαρή </a:t>
            </a:r>
            <a:r>
              <a:rPr lang="el-GR" dirty="0" smtClean="0">
                <a:latin typeface="Arial"/>
                <a:cs typeface="Arial"/>
              </a:rPr>
              <a:t>Περιουσία (καταβλημένα κεφάλαια) </a:t>
            </a:r>
            <a:r>
              <a:rPr lang="el-GR" dirty="0">
                <a:latin typeface="Arial"/>
                <a:cs typeface="Arial"/>
              </a:rPr>
              <a:t>+ </a:t>
            </a:r>
            <a:r>
              <a:rPr lang="el-GR" dirty="0" smtClean="0">
                <a:latin typeface="Arial"/>
                <a:cs typeface="Arial"/>
              </a:rPr>
              <a:t>Σύνολο υποχρεώσεων</a:t>
            </a:r>
            <a:endParaRPr lang="en-US" dirty="0">
              <a:latin typeface="Arial"/>
              <a:cs typeface="Arial"/>
            </a:endParaRPr>
          </a:p>
        </p:txBody>
      </p:sp>
    </p:spTree>
    <p:extLst>
      <p:ext uri="{BB962C8B-B14F-4D97-AF65-F5344CB8AC3E}">
        <p14:creationId xmlns:p14="http://schemas.microsoft.com/office/powerpoint/2010/main" val="188947159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Ισολογισμός - </a:t>
            </a:r>
            <a:r>
              <a:rPr lang="el-GR" sz="3600" dirty="0" smtClean="0">
                <a:solidFill>
                  <a:schemeClr val="accent1">
                    <a:lumMod val="20000"/>
                    <a:lumOff val="80000"/>
                  </a:schemeClr>
                </a:solidFill>
                <a:latin typeface="Arial"/>
                <a:cs typeface="Arial"/>
              </a:rPr>
              <a:t>Ενεργητικό</a:t>
            </a:r>
            <a:endParaRPr lang="en-US" sz="3600" dirty="0">
              <a:solidFill>
                <a:schemeClr val="accent1">
                  <a:lumMod val="20000"/>
                  <a:lumOff val="80000"/>
                </a:schemeClr>
              </a:solidFill>
              <a:latin typeface="Arial"/>
              <a:cs typeface="Aria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96324833"/>
              </p:ext>
            </p:extLst>
          </p:nvPr>
        </p:nvGraphicFramePr>
        <p:xfrm>
          <a:off x="283741" y="1524000"/>
          <a:ext cx="8633940" cy="5242559"/>
        </p:xfrm>
        <a:graphic>
          <a:graphicData uri="http://schemas.openxmlformats.org/drawingml/2006/table">
            <a:tbl>
              <a:tblPr firstRow="1" bandRow="1">
                <a:tableStyleId>{5C22544A-7EE6-4342-B048-85BDC9FD1C3A}</a:tableStyleId>
              </a:tblPr>
              <a:tblGrid>
                <a:gridCol w="3919959"/>
                <a:gridCol w="4713981"/>
              </a:tblGrid>
              <a:tr h="365696">
                <a:tc>
                  <a:txBody>
                    <a:bodyPr/>
                    <a:lstStyle/>
                    <a:p>
                      <a:r>
                        <a:rPr lang="el-GR" dirty="0" smtClean="0">
                          <a:latin typeface="Arial"/>
                          <a:cs typeface="Arial"/>
                        </a:rPr>
                        <a:t>Στοιχεία</a:t>
                      </a:r>
                      <a:r>
                        <a:rPr lang="el-GR" baseline="0" dirty="0" smtClean="0">
                          <a:latin typeface="Arial"/>
                          <a:cs typeface="Arial"/>
                        </a:rPr>
                        <a:t> Ενεργητικού</a:t>
                      </a:r>
                      <a:endParaRPr lang="en-US" dirty="0">
                        <a:latin typeface="Arial"/>
                        <a:cs typeface="Arial"/>
                      </a:endParaRPr>
                    </a:p>
                  </a:txBody>
                  <a:tcPr/>
                </a:tc>
                <a:tc>
                  <a:txBody>
                    <a:bodyPr/>
                    <a:lstStyle/>
                    <a:p>
                      <a:r>
                        <a:rPr lang="el-GR" dirty="0" smtClean="0">
                          <a:latin typeface="Arial"/>
                          <a:cs typeface="Arial"/>
                        </a:rPr>
                        <a:t>Περιλαμβάνουν</a:t>
                      </a:r>
                      <a:r>
                        <a:rPr lang="en-US" dirty="0" smtClean="0">
                          <a:latin typeface="Arial"/>
                          <a:cs typeface="Arial"/>
                        </a:rPr>
                        <a:t>:</a:t>
                      </a:r>
                      <a:endParaRPr lang="en-US" dirty="0">
                        <a:latin typeface="Arial"/>
                        <a:cs typeface="Arial"/>
                      </a:endParaRPr>
                    </a:p>
                  </a:txBody>
                  <a:tcPr/>
                </a:tc>
              </a:tr>
              <a:tr h="822815">
                <a:tc>
                  <a:txBody>
                    <a:bodyPr/>
                    <a:lstStyle/>
                    <a:p>
                      <a:r>
                        <a:rPr lang="el-GR" sz="1600" b="1" i="0" u="sng" strike="noStrike" kern="1200" baseline="0" dirty="0" smtClean="0">
                          <a:solidFill>
                            <a:schemeClr val="dk1"/>
                          </a:solidFill>
                          <a:latin typeface="Arial"/>
                          <a:ea typeface="+mn-ea"/>
                          <a:cs typeface="Arial"/>
                        </a:rPr>
                        <a:t>Μη κυκλοφορούντα στοιχεία</a:t>
                      </a:r>
                    </a:p>
                    <a:p>
                      <a:pPr marL="0" marR="0" indent="0" algn="l" defTabSz="914400" rtl="0" eaLnBrk="1" fontAlgn="auto" latinLnBrk="0" hangingPunct="1">
                        <a:lnSpc>
                          <a:spcPct val="100000"/>
                        </a:lnSpc>
                        <a:spcBef>
                          <a:spcPts val="0"/>
                        </a:spcBef>
                        <a:spcAft>
                          <a:spcPts val="0"/>
                        </a:spcAft>
                        <a:buClrTx/>
                        <a:buSzTx/>
                        <a:buFontTx/>
                        <a:buNone/>
                        <a:tabLst/>
                        <a:defRPr/>
                      </a:pPr>
                      <a:r>
                        <a:rPr lang="el-GR" sz="1600" b="1" i="0" u="none" strike="noStrike" kern="1200" baseline="0" dirty="0" smtClean="0">
                          <a:solidFill>
                            <a:schemeClr val="dk1"/>
                          </a:solidFill>
                          <a:latin typeface="Arial"/>
                          <a:ea typeface="+mn-ea"/>
                          <a:cs typeface="Arial"/>
                        </a:rPr>
                        <a:t>Ενσώματα πάγια (υλικά περιουσιακά στοιχεία)</a:t>
                      </a:r>
                    </a:p>
                    <a:p>
                      <a:endParaRPr lang="el-GR" sz="1600" b="1" i="0" u="none" strike="noStrike" kern="1200" baseline="0" dirty="0" smtClean="0">
                        <a:solidFill>
                          <a:schemeClr val="dk1"/>
                        </a:solidFill>
                        <a:latin typeface="Arial"/>
                        <a:ea typeface="+mn-ea"/>
                        <a:cs typeface="Arial"/>
                      </a:endParaRPr>
                    </a:p>
                    <a:p>
                      <a:r>
                        <a:rPr lang="el-GR" sz="1600" b="1" i="0" u="none" strike="noStrike" kern="1200" baseline="0" dirty="0" smtClean="0">
                          <a:solidFill>
                            <a:schemeClr val="dk1"/>
                          </a:solidFill>
                          <a:latin typeface="Arial"/>
                          <a:ea typeface="+mn-ea"/>
                          <a:cs typeface="Arial"/>
                        </a:rPr>
                        <a:t>Άυλα πάγια</a:t>
                      </a:r>
                      <a:r>
                        <a:rPr lang="en-US" sz="1600" b="1" i="0" u="none" strike="noStrike" kern="1200" baseline="0" dirty="0" smtClean="0">
                          <a:solidFill>
                            <a:schemeClr val="dk1"/>
                          </a:solidFill>
                          <a:latin typeface="Arial"/>
                          <a:ea typeface="+mn-ea"/>
                          <a:cs typeface="Arial"/>
                        </a:rPr>
                        <a:t> </a:t>
                      </a:r>
                      <a:r>
                        <a:rPr lang="el-GR" sz="1600" b="1" i="0" u="none" strike="noStrike" kern="1200" baseline="0" dirty="0" smtClean="0">
                          <a:solidFill>
                            <a:schemeClr val="dk1"/>
                          </a:solidFill>
                          <a:latin typeface="Arial"/>
                          <a:ea typeface="+mn-ea"/>
                          <a:cs typeface="Arial"/>
                        </a:rPr>
                        <a:t>περιουσιακά στοιχεία</a:t>
                      </a:r>
                    </a:p>
                    <a:p>
                      <a:endParaRPr lang="en-US" sz="1600" b="1" i="0" u="none" strike="noStrike" kern="1200" baseline="0" dirty="0" smtClean="0">
                        <a:solidFill>
                          <a:schemeClr val="dk1"/>
                        </a:solidFill>
                        <a:latin typeface="Arial"/>
                        <a:ea typeface="+mn-ea"/>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l-GR" sz="1600" b="1" i="0" u="none" strike="noStrike" kern="1200" baseline="0" dirty="0" smtClean="0">
                        <a:solidFill>
                          <a:schemeClr val="dk1"/>
                        </a:solidFill>
                        <a:latin typeface="Arial"/>
                        <a:ea typeface="+mn-ea"/>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600" b="1" i="0" u="none" strike="noStrike" kern="1200" baseline="0" dirty="0" smtClean="0">
                          <a:solidFill>
                            <a:schemeClr val="dk1"/>
                          </a:solidFill>
                          <a:latin typeface="Arial"/>
                          <a:ea typeface="+mn-ea"/>
                          <a:cs typeface="Arial"/>
                        </a:rPr>
                        <a:t>Χρηματοοικονομικά περιουσιακά στοιχεία</a:t>
                      </a:r>
                    </a:p>
                    <a:p>
                      <a:endParaRPr lang="el-GR" sz="1600" b="1" i="0" u="none" strike="noStrike" kern="1200" baseline="0" dirty="0" smtClean="0">
                        <a:solidFill>
                          <a:schemeClr val="dk1"/>
                        </a:solidFill>
                        <a:latin typeface="Arial"/>
                        <a:ea typeface="+mn-ea"/>
                        <a:cs typeface="Arial"/>
                      </a:endParaRPr>
                    </a:p>
                  </a:txBody>
                  <a:tcPr/>
                </a:tc>
                <a:tc>
                  <a:txBody>
                    <a:bodyPr/>
                    <a:lstStyle/>
                    <a:p>
                      <a:pPr algn="just"/>
                      <a:endParaRPr lang="el-GR" sz="1600" b="0" i="0" u="none" strike="noStrike" kern="1200" baseline="0" dirty="0" smtClean="0">
                        <a:solidFill>
                          <a:schemeClr val="dk1"/>
                        </a:solidFill>
                        <a:latin typeface="Arial"/>
                        <a:ea typeface="+mn-ea"/>
                        <a:cs typeface="Ari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l-GR" sz="1600" b="0" i="0" u="none" strike="noStrike" kern="1200" baseline="0" dirty="0" smtClean="0">
                          <a:solidFill>
                            <a:schemeClr val="dk1"/>
                          </a:solidFill>
                          <a:latin typeface="Arial"/>
                          <a:ea typeface="+mn-ea"/>
                          <a:cs typeface="Arial"/>
                        </a:rPr>
                        <a:t>Ακίνητα, </a:t>
                      </a:r>
                      <a:r>
                        <a:rPr lang="en-US" sz="1600" b="0" i="0" u="none" strike="noStrike" kern="1200" baseline="0" dirty="0" smtClean="0">
                          <a:solidFill>
                            <a:schemeClr val="dk1"/>
                          </a:solidFill>
                          <a:latin typeface="Arial"/>
                          <a:ea typeface="+mn-ea"/>
                          <a:cs typeface="Arial"/>
                        </a:rPr>
                        <a:t>M</a:t>
                      </a:r>
                      <a:r>
                        <a:rPr lang="el-GR" sz="1600" b="0" i="0" u="none" strike="noStrike" kern="1200" baseline="0" dirty="0" err="1" smtClean="0">
                          <a:solidFill>
                            <a:schemeClr val="dk1"/>
                          </a:solidFill>
                          <a:latin typeface="Arial"/>
                          <a:ea typeface="+mn-ea"/>
                          <a:cs typeface="Arial"/>
                        </a:rPr>
                        <a:t>ηχανολογικός</a:t>
                      </a:r>
                      <a:r>
                        <a:rPr lang="en-US" sz="1600" b="0" i="0" u="none" strike="noStrike" kern="1200" baseline="0" dirty="0" smtClean="0">
                          <a:solidFill>
                            <a:schemeClr val="dk1"/>
                          </a:solidFill>
                          <a:latin typeface="Arial"/>
                          <a:ea typeface="+mn-ea"/>
                          <a:cs typeface="Arial"/>
                        </a:rPr>
                        <a:t> </a:t>
                      </a:r>
                      <a:r>
                        <a:rPr lang="el-GR" sz="1600" b="0" i="0" u="none" strike="noStrike" kern="1200" baseline="0" dirty="0" smtClean="0">
                          <a:solidFill>
                            <a:schemeClr val="dk1"/>
                          </a:solidFill>
                          <a:latin typeface="Arial"/>
                          <a:ea typeface="+mn-ea"/>
                          <a:cs typeface="Arial"/>
                        </a:rPr>
                        <a:t>εξοπλισμός, Έπιπλα</a:t>
                      </a:r>
                      <a:r>
                        <a:rPr lang="en-US" sz="1600" b="0" i="0" u="none" strike="noStrike" kern="1200" baseline="0" dirty="0" smtClean="0">
                          <a:solidFill>
                            <a:schemeClr val="dk1"/>
                          </a:solidFill>
                          <a:latin typeface="Arial"/>
                          <a:ea typeface="+mn-ea"/>
                          <a:cs typeface="Arial"/>
                        </a:rPr>
                        <a:t>,</a:t>
                      </a:r>
                      <a:r>
                        <a:rPr lang="el-GR" sz="1600" b="0" i="0" u="none" strike="noStrike" kern="1200" baseline="0" dirty="0" smtClean="0">
                          <a:solidFill>
                            <a:schemeClr val="dk1"/>
                          </a:solidFill>
                          <a:latin typeface="Arial"/>
                          <a:ea typeface="+mn-ea"/>
                          <a:cs typeface="Arial"/>
                        </a:rPr>
                        <a:t> Μεταφορικά μέσα, κλπ.</a:t>
                      </a:r>
                    </a:p>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Δαπάνες έρευνας και ανάπτυξης, Υπεραξία</a:t>
                      </a:r>
                      <a:r>
                        <a:rPr lang="en-US" sz="1600" b="0" i="0" u="none" strike="noStrike" kern="1200" baseline="0" dirty="0" smtClean="0">
                          <a:solidFill>
                            <a:schemeClr val="dk1"/>
                          </a:solidFill>
                          <a:latin typeface="Arial"/>
                          <a:ea typeface="+mn-ea"/>
                          <a:cs typeface="Arial"/>
                        </a:rPr>
                        <a:t> </a:t>
                      </a:r>
                      <a:r>
                        <a:rPr lang="el-GR" sz="1600" b="0" i="0" u="none" strike="noStrike" kern="1200" baseline="0" dirty="0" smtClean="0">
                          <a:solidFill>
                            <a:schemeClr val="dk1"/>
                          </a:solidFill>
                          <a:latin typeface="Arial"/>
                          <a:ea typeface="+mn-ea"/>
                          <a:cs typeface="Arial"/>
                        </a:rPr>
                        <a:t>(</a:t>
                      </a:r>
                      <a:r>
                        <a:rPr lang="el-GR" sz="1600" b="0" i="0" u="none" strike="noStrike" kern="1200" baseline="0" dirty="0" err="1" smtClean="0">
                          <a:solidFill>
                            <a:schemeClr val="dk1"/>
                          </a:solidFill>
                          <a:latin typeface="Arial"/>
                          <a:ea typeface="+mn-ea"/>
                          <a:cs typeface="Arial"/>
                        </a:rPr>
                        <a:t>Goodwill</a:t>
                      </a:r>
                      <a:r>
                        <a:rPr lang="el-GR" sz="1600" b="0" i="0" u="none" strike="noStrike" kern="1200" baseline="0" dirty="0" smtClean="0">
                          <a:solidFill>
                            <a:schemeClr val="dk1"/>
                          </a:solidFill>
                          <a:latin typeface="Arial"/>
                          <a:ea typeface="+mn-ea"/>
                          <a:cs typeface="Arial"/>
                        </a:rPr>
                        <a:t>),</a:t>
                      </a:r>
                      <a:r>
                        <a:rPr lang="en-US" sz="1600" b="0" i="0" u="none" strike="noStrike" kern="1200" baseline="0" dirty="0" smtClean="0">
                          <a:solidFill>
                            <a:schemeClr val="dk1"/>
                          </a:solidFill>
                          <a:latin typeface="Arial"/>
                          <a:ea typeface="+mn-ea"/>
                          <a:cs typeface="Arial"/>
                        </a:rPr>
                        <a:t> </a:t>
                      </a:r>
                      <a:r>
                        <a:rPr lang="el-GR" sz="1600" b="0" i="0" u="none" strike="noStrike" kern="1200" baseline="0" dirty="0" smtClean="0">
                          <a:solidFill>
                            <a:schemeClr val="dk1"/>
                          </a:solidFill>
                          <a:latin typeface="Arial"/>
                          <a:ea typeface="+mn-ea"/>
                          <a:cs typeface="Arial"/>
                        </a:rPr>
                        <a:t>Πνευματικά δικαιώματα, κλπ.</a:t>
                      </a:r>
                    </a:p>
                    <a:p>
                      <a:pPr algn="just"/>
                      <a:endParaRPr lang="en-US"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Δάνεια και απαιτήσεις, Χρεωστικοί τίτλοι, Συμμετοχές σε θυγατρικές, συγγενείς &amp; κοινοπραξίες, κλπ.</a:t>
                      </a:r>
                      <a:endParaRPr lang="en-US" sz="1600" dirty="0">
                        <a:latin typeface="Arial"/>
                        <a:cs typeface="Arial"/>
                      </a:endParaRPr>
                    </a:p>
                  </a:txBody>
                  <a:tcPr/>
                </a:tc>
              </a:tr>
              <a:tr h="2098040">
                <a:tc>
                  <a:txBody>
                    <a:bodyPr/>
                    <a:lstStyle/>
                    <a:p>
                      <a:r>
                        <a:rPr lang="el-GR" sz="1600" b="1" i="0" u="sng" strike="noStrike" kern="1200" baseline="0" dirty="0" smtClean="0">
                          <a:solidFill>
                            <a:schemeClr val="dk1"/>
                          </a:solidFill>
                          <a:latin typeface="Arial"/>
                          <a:ea typeface="+mn-ea"/>
                          <a:cs typeface="Arial"/>
                        </a:rPr>
                        <a:t>Κυκλοφορούντα περιουσιακά στοιχεία</a:t>
                      </a:r>
                    </a:p>
                    <a:p>
                      <a:pPr marL="0" marR="0" indent="0" algn="l" defTabSz="914400" rtl="0" eaLnBrk="1" fontAlgn="auto" latinLnBrk="0" hangingPunct="1">
                        <a:lnSpc>
                          <a:spcPct val="100000"/>
                        </a:lnSpc>
                        <a:spcBef>
                          <a:spcPts val="0"/>
                        </a:spcBef>
                        <a:spcAft>
                          <a:spcPts val="0"/>
                        </a:spcAft>
                        <a:buClrTx/>
                        <a:buSzTx/>
                        <a:buFontTx/>
                        <a:buNone/>
                        <a:tabLst/>
                        <a:defRPr/>
                      </a:pPr>
                      <a:r>
                        <a:rPr lang="el-GR" sz="1600" b="1" i="0" u="none" strike="noStrike" kern="1200" baseline="0" dirty="0" smtClean="0">
                          <a:solidFill>
                            <a:schemeClr val="dk1"/>
                          </a:solidFill>
                          <a:latin typeface="Arial"/>
                          <a:ea typeface="+mn-ea"/>
                          <a:cs typeface="Arial"/>
                        </a:rPr>
                        <a:t>Αποθέματα</a:t>
                      </a:r>
                    </a:p>
                    <a:p>
                      <a:r>
                        <a:rPr lang="el-GR" sz="1800" b="0" i="0" u="none" strike="noStrike" kern="1200" baseline="0" dirty="0" smtClean="0">
                          <a:solidFill>
                            <a:schemeClr val="dk1"/>
                          </a:solidFill>
                          <a:latin typeface="+mn-lt"/>
                          <a:ea typeface="+mn-ea"/>
                          <a:cs typeface="+mn-cs"/>
                        </a:rPr>
                        <a:t>	</a:t>
                      </a:r>
                    </a:p>
                    <a:p>
                      <a:endParaRPr lang="el-GR" sz="1600" b="1" i="0" u="none" strike="noStrike" kern="1200" baseline="0" dirty="0" smtClean="0">
                        <a:solidFill>
                          <a:schemeClr val="dk1"/>
                        </a:solidFill>
                        <a:latin typeface="Arial"/>
                        <a:ea typeface="+mn-ea"/>
                        <a:cs typeface="Arial"/>
                      </a:endParaRPr>
                    </a:p>
                    <a:p>
                      <a:endParaRPr lang="el-GR" sz="1600" b="1" i="0" u="none" strike="noStrike" kern="1200" baseline="0" dirty="0" smtClean="0">
                        <a:solidFill>
                          <a:schemeClr val="dk1"/>
                        </a:solidFill>
                        <a:latin typeface="Arial"/>
                        <a:ea typeface="+mn-ea"/>
                        <a:cs typeface="Arial"/>
                      </a:endParaRPr>
                    </a:p>
                    <a:p>
                      <a:r>
                        <a:rPr lang="el-GR" sz="1600" b="1" i="0" u="none" strike="noStrike" kern="1200" baseline="0" dirty="0" smtClean="0">
                          <a:solidFill>
                            <a:schemeClr val="dk1"/>
                          </a:solidFill>
                          <a:latin typeface="Arial"/>
                          <a:ea typeface="+mn-ea"/>
                          <a:cs typeface="Arial"/>
                        </a:rPr>
                        <a:t>Χρηματοοικονομικά στοιχεία και προκαταβολές </a:t>
                      </a:r>
                      <a:r>
                        <a:rPr lang="el-GR" sz="1800" b="0" i="0" u="none" strike="noStrike" kern="1200" baseline="0" dirty="0" smtClean="0">
                          <a:solidFill>
                            <a:schemeClr val="dk1"/>
                          </a:solidFill>
                          <a:latin typeface="+mn-lt"/>
                          <a:ea typeface="+mn-ea"/>
                          <a:cs typeface="+mn-cs"/>
                        </a:rPr>
                        <a:t>	</a:t>
                      </a:r>
                    </a:p>
                    <a:p>
                      <a:endParaRPr lang="el-GR" sz="1600" b="1" i="0" u="none" strike="noStrike" kern="1200" baseline="0" dirty="0" smtClean="0">
                        <a:solidFill>
                          <a:schemeClr val="dk1"/>
                        </a:solidFill>
                        <a:latin typeface="Arial"/>
                        <a:ea typeface="+mn-ea"/>
                        <a:cs typeface="Arial"/>
                      </a:endParaRPr>
                    </a:p>
                    <a:p>
                      <a:endParaRPr lang="el-GR" sz="1600" b="1" i="0" u="none" strike="noStrike" kern="1200" baseline="0" dirty="0" smtClean="0">
                        <a:solidFill>
                          <a:schemeClr val="dk1"/>
                        </a:solidFill>
                        <a:latin typeface="Arial"/>
                        <a:ea typeface="+mn-ea"/>
                        <a:cs typeface="Aria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l-GR" sz="1600" b="0" i="0" u="none" strike="noStrike" kern="1200" baseline="0" dirty="0" smtClean="0">
                        <a:solidFill>
                          <a:schemeClr val="dk1"/>
                        </a:solidFill>
                        <a:latin typeface="Arial"/>
                        <a:ea typeface="+mn-ea"/>
                        <a:cs typeface="Ari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l-GR" sz="1600" b="0" i="0" u="none" strike="noStrike" kern="1200" baseline="0" dirty="0" smtClean="0">
                          <a:solidFill>
                            <a:schemeClr val="dk1"/>
                          </a:solidFill>
                          <a:latin typeface="Arial"/>
                          <a:ea typeface="+mn-ea"/>
                          <a:cs typeface="Arial"/>
                        </a:rPr>
                        <a:t>Εμπορεύματα, Προϊόντα έτοιμα και ημιτελή, Πρώτες και βοηθητικές ύλες - Αναλώσιμα υλικά - Ανταλλακτικά και είδη συσκευασίας</a:t>
                      </a:r>
                    </a:p>
                    <a:p>
                      <a:pPr marL="0" marR="0" indent="0" algn="just" defTabSz="914400" rtl="0" eaLnBrk="1" fontAlgn="auto" latinLnBrk="0" hangingPunct="1">
                        <a:lnSpc>
                          <a:spcPct val="100000"/>
                        </a:lnSpc>
                        <a:spcBef>
                          <a:spcPts val="0"/>
                        </a:spcBef>
                        <a:spcAft>
                          <a:spcPts val="0"/>
                        </a:spcAft>
                        <a:buClrTx/>
                        <a:buSzTx/>
                        <a:buFontTx/>
                        <a:buNone/>
                        <a:tabLst/>
                        <a:defRPr/>
                      </a:pPr>
                      <a:endParaRPr lang="el-GR" sz="1600" b="0" i="0" u="none" strike="noStrike" kern="1200" baseline="0" dirty="0" smtClean="0">
                        <a:solidFill>
                          <a:schemeClr val="dk1"/>
                        </a:solidFill>
                        <a:latin typeface="Arial"/>
                        <a:ea typeface="+mn-ea"/>
                        <a:cs typeface="Aria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l-GR" sz="1600" b="0" i="0" u="none" strike="noStrike" kern="1200" baseline="0" dirty="0" smtClean="0">
                          <a:solidFill>
                            <a:schemeClr val="dk1"/>
                          </a:solidFill>
                          <a:latin typeface="Arial"/>
                          <a:ea typeface="+mn-ea"/>
                          <a:cs typeface="Arial"/>
                        </a:rPr>
                        <a:t>Εμπορικές (Πελάτες) και λοιπές απαιτήσεις, Προπληρωμένα έξοδα, κλπ. </a:t>
                      </a:r>
                      <a:r>
                        <a:rPr lang="el-GR" sz="1800" b="0" i="0" u="none" strike="noStrike" kern="1200" baseline="0" dirty="0" smtClean="0">
                          <a:solidFill>
                            <a:schemeClr val="dk1"/>
                          </a:solidFill>
                          <a:latin typeface="+mn-lt"/>
                          <a:ea typeface="+mn-ea"/>
                          <a:cs typeface="+mn-cs"/>
                        </a:rPr>
                        <a:t>	</a:t>
                      </a:r>
                    </a:p>
                    <a:p>
                      <a:pPr marL="0" marR="0" indent="0" algn="just" defTabSz="914400" rtl="0" eaLnBrk="1" fontAlgn="auto" latinLnBrk="0" hangingPunct="1">
                        <a:lnSpc>
                          <a:spcPct val="100000"/>
                        </a:lnSpc>
                        <a:spcBef>
                          <a:spcPts val="0"/>
                        </a:spcBef>
                        <a:spcAft>
                          <a:spcPts val="0"/>
                        </a:spcAft>
                        <a:buClrTx/>
                        <a:buSzTx/>
                        <a:buFontTx/>
                        <a:buNone/>
                        <a:tabLst/>
                        <a:defRPr/>
                      </a:pPr>
                      <a:r>
                        <a:rPr lang="el-GR" sz="1600" b="0" i="0" u="none" strike="noStrike" kern="1200" baseline="0" dirty="0" smtClean="0">
                          <a:solidFill>
                            <a:schemeClr val="dk1"/>
                          </a:solidFill>
                          <a:latin typeface="Arial"/>
                          <a:ea typeface="+mn-ea"/>
                          <a:cs typeface="Arial"/>
                        </a:rPr>
                        <a:t>Ταμειακά διαθέσιμα και ισοδύναμα (καταθέσεις όψεως/προθεσμίας, κλπ.)</a:t>
                      </a:r>
                    </a:p>
                  </a:txBody>
                  <a:tcPr/>
                </a:tc>
              </a:tr>
            </a:tbl>
          </a:graphicData>
        </a:graphic>
      </p:graphicFrame>
    </p:spTree>
    <p:extLst>
      <p:ext uri="{BB962C8B-B14F-4D97-AF65-F5344CB8AC3E}">
        <p14:creationId xmlns:p14="http://schemas.microsoft.com/office/powerpoint/2010/main" val="203209225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41" y="345141"/>
            <a:ext cx="8620428" cy="1143000"/>
          </a:xfrm>
        </p:spPr>
        <p:txBody>
          <a:bodyPr/>
          <a:lstStyle/>
          <a:p>
            <a:r>
              <a:rPr lang="el-GR" dirty="0" smtClean="0">
                <a:latin typeface="Arial"/>
                <a:cs typeface="Arial"/>
              </a:rPr>
              <a:t>Ισολογισμός – </a:t>
            </a:r>
            <a:r>
              <a:rPr lang="el-GR" sz="3600" dirty="0" smtClean="0">
                <a:solidFill>
                  <a:srgbClr val="FF7C80"/>
                </a:solidFill>
                <a:latin typeface="Arial"/>
                <a:cs typeface="Arial"/>
              </a:rPr>
              <a:t>Καθαρή θέση, προβλέψεις και υποχρεώσεις</a:t>
            </a:r>
            <a:endParaRPr lang="en-US" sz="3600" dirty="0">
              <a:solidFill>
                <a:srgbClr val="FF7C80"/>
              </a:solidFill>
              <a:latin typeface="Arial"/>
              <a:cs typeface="Aria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5655583"/>
              </p:ext>
            </p:extLst>
          </p:nvPr>
        </p:nvGraphicFramePr>
        <p:xfrm>
          <a:off x="283741" y="1656440"/>
          <a:ext cx="8620428" cy="5074560"/>
        </p:xfrm>
        <a:graphic>
          <a:graphicData uri="http://schemas.openxmlformats.org/drawingml/2006/table">
            <a:tbl>
              <a:tblPr firstRow="1" bandRow="1">
                <a:tableStyleId>{5C22544A-7EE6-4342-B048-85BDC9FD1C3A}</a:tableStyleId>
              </a:tblPr>
              <a:tblGrid>
                <a:gridCol w="3310359"/>
                <a:gridCol w="5310069"/>
              </a:tblGrid>
              <a:tr h="367925">
                <a:tc>
                  <a:txBody>
                    <a:bodyPr/>
                    <a:lstStyle/>
                    <a:p>
                      <a:r>
                        <a:rPr lang="el-GR" dirty="0" smtClean="0">
                          <a:latin typeface="Arial"/>
                          <a:cs typeface="Arial"/>
                        </a:rPr>
                        <a:t>Στοιχεία</a:t>
                      </a:r>
                      <a:endParaRPr lang="en-US" dirty="0">
                        <a:latin typeface="Arial"/>
                        <a:cs typeface="Arial"/>
                      </a:endParaRPr>
                    </a:p>
                  </a:txBody>
                  <a:tcPr/>
                </a:tc>
                <a:tc>
                  <a:txBody>
                    <a:bodyPr/>
                    <a:lstStyle/>
                    <a:p>
                      <a:r>
                        <a:rPr lang="el-GR" dirty="0" smtClean="0">
                          <a:latin typeface="Arial"/>
                          <a:cs typeface="Arial"/>
                        </a:rPr>
                        <a:t>Περιλαμβάνουν</a:t>
                      </a:r>
                      <a:r>
                        <a:rPr lang="en-US" dirty="0" smtClean="0">
                          <a:latin typeface="Arial"/>
                          <a:cs typeface="Arial"/>
                        </a:rPr>
                        <a:t>:</a:t>
                      </a:r>
                      <a:endParaRPr lang="en-US" dirty="0">
                        <a:latin typeface="Arial"/>
                        <a:cs typeface="Arial"/>
                      </a:endParaRPr>
                    </a:p>
                  </a:txBody>
                  <a:tcPr/>
                </a:tc>
              </a:tr>
              <a:tr h="2573035">
                <a:tc>
                  <a:txBody>
                    <a:bodyPr/>
                    <a:lstStyle/>
                    <a:p>
                      <a:r>
                        <a:rPr lang="el-GR" sz="1600" b="1" i="0" u="sng" strike="noStrike" kern="1200" baseline="0" dirty="0" smtClean="0">
                          <a:solidFill>
                            <a:schemeClr val="dk1"/>
                          </a:solidFill>
                          <a:latin typeface="Arial"/>
                          <a:ea typeface="+mn-ea"/>
                          <a:cs typeface="Arial"/>
                        </a:rPr>
                        <a:t>Καθαρή θέση</a:t>
                      </a:r>
                    </a:p>
                    <a:p>
                      <a:r>
                        <a:rPr lang="el-GR" sz="1600" b="1" i="0" u="none" strike="noStrike" kern="1200" baseline="0" dirty="0" smtClean="0">
                          <a:solidFill>
                            <a:schemeClr val="dk1"/>
                          </a:solidFill>
                          <a:latin typeface="Arial"/>
                          <a:ea typeface="+mn-ea"/>
                          <a:cs typeface="Arial"/>
                        </a:rPr>
                        <a:t>Καταβλημένα Κεφάλαια</a:t>
                      </a:r>
                    </a:p>
                    <a:p>
                      <a:endParaRPr lang="el-GR" sz="1600" b="1" i="0" u="none" strike="noStrike" kern="1200" baseline="0" dirty="0" smtClean="0">
                        <a:solidFill>
                          <a:schemeClr val="dk1"/>
                        </a:solidFill>
                        <a:latin typeface="Arial"/>
                        <a:ea typeface="+mn-ea"/>
                        <a:cs typeface="Arial"/>
                      </a:endParaRPr>
                    </a:p>
                    <a:p>
                      <a:endParaRPr lang="el-GR" sz="1600" b="1" i="0" u="none" strike="noStrike" kern="1200" baseline="0" dirty="0" smtClean="0">
                        <a:solidFill>
                          <a:schemeClr val="dk1"/>
                        </a:solidFill>
                        <a:latin typeface="Arial"/>
                        <a:ea typeface="+mn-ea"/>
                        <a:cs typeface="Arial"/>
                      </a:endParaRPr>
                    </a:p>
                    <a:p>
                      <a:r>
                        <a:rPr lang="el-GR" sz="1600" b="1" i="0" u="none" strike="noStrike" kern="1200" baseline="0" dirty="0" smtClean="0">
                          <a:solidFill>
                            <a:schemeClr val="dk1"/>
                          </a:solidFill>
                          <a:latin typeface="Arial"/>
                          <a:ea typeface="+mn-ea"/>
                          <a:cs typeface="Arial"/>
                        </a:rPr>
                        <a:t>Διαφορές εύλογης αξίας</a:t>
                      </a:r>
                    </a:p>
                    <a:p>
                      <a:endParaRPr lang="el-GR" sz="1600" b="1" i="0" u="none" strike="noStrike" kern="1200" baseline="0" dirty="0" smtClean="0">
                        <a:solidFill>
                          <a:schemeClr val="dk1"/>
                        </a:solidFill>
                        <a:latin typeface="Arial"/>
                        <a:ea typeface="+mn-ea"/>
                        <a:cs typeface="Arial"/>
                      </a:endParaRPr>
                    </a:p>
                    <a:p>
                      <a:endParaRPr lang="el-GR" sz="1600" b="1" i="0" u="none" strike="noStrike" kern="1200" baseline="0" dirty="0" smtClean="0">
                        <a:solidFill>
                          <a:schemeClr val="dk1"/>
                        </a:solidFill>
                        <a:latin typeface="Arial"/>
                        <a:ea typeface="+mn-ea"/>
                        <a:cs typeface="Arial"/>
                      </a:endParaRPr>
                    </a:p>
                    <a:p>
                      <a:endParaRPr lang="el-GR" sz="1600" b="1" i="0" u="none" strike="noStrike" kern="1200" baseline="0" dirty="0" smtClean="0">
                        <a:solidFill>
                          <a:schemeClr val="dk1"/>
                        </a:solidFill>
                        <a:latin typeface="Arial"/>
                        <a:ea typeface="+mn-ea"/>
                        <a:cs typeface="Arial"/>
                      </a:endParaRPr>
                    </a:p>
                    <a:p>
                      <a:r>
                        <a:rPr lang="el-GR" sz="1600" b="1" i="0" u="none" strike="noStrike" kern="1200" baseline="0" dirty="0" smtClean="0">
                          <a:solidFill>
                            <a:schemeClr val="dk1"/>
                          </a:solidFill>
                          <a:latin typeface="Arial"/>
                          <a:ea typeface="+mn-ea"/>
                          <a:cs typeface="Arial"/>
                        </a:rPr>
                        <a:t>Αποθεματικά και αποτελέσματα εις νέο</a:t>
                      </a:r>
                    </a:p>
                  </a:txBody>
                  <a:tcPr/>
                </a:tc>
                <a:tc>
                  <a:txBody>
                    <a:bodyPr/>
                    <a:lstStyle/>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Κεφάλαιο, Διαφορά από έκδοση μετοχών υπέρ το άρτιο, Καταθέσεις ιδιοκτητών, Ίδιοι τίτλοι, κλπ.</a:t>
                      </a:r>
                    </a:p>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Διαφορές από αναπροσαρμογή αξίας ενσώματων παγίων, συμμετοχών, χρεογράφων και λοιπών περιουσιακών στοιχείων.</a:t>
                      </a:r>
                    </a:p>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Αποθεματικά νόμων ή/και καταστατικού, Αφορολόγητα αποθεματικά, Υπόλοιπο κερδών/ζημιών χρήσης εις νέο.</a:t>
                      </a:r>
                    </a:p>
                  </a:txBody>
                  <a:tcPr/>
                </a:tc>
              </a:tr>
              <a:tr h="242713">
                <a:tc>
                  <a:txBody>
                    <a:bodyPr/>
                    <a:lstStyle/>
                    <a:p>
                      <a:r>
                        <a:rPr lang="el-GR" sz="1600" b="1" dirty="0" smtClean="0">
                          <a:latin typeface="Arial"/>
                          <a:cs typeface="Arial"/>
                        </a:rPr>
                        <a:t>Προβλέψεις</a:t>
                      </a:r>
                      <a:endParaRPr lang="en-US" sz="1600" b="1" dirty="0">
                        <a:latin typeface="Arial"/>
                        <a:cs typeface="Arial"/>
                      </a:endParaRPr>
                    </a:p>
                  </a:txBody>
                  <a:tcPr/>
                </a:tc>
                <a:tc>
                  <a:txBody>
                    <a:bodyPr/>
                    <a:lstStyle/>
                    <a:p>
                      <a:pPr algn="just"/>
                      <a:r>
                        <a:rPr lang="el-GR" sz="1600" b="0" i="0" u="none" strike="noStrike" kern="1200" baseline="0" dirty="0" smtClean="0">
                          <a:solidFill>
                            <a:schemeClr val="dk1"/>
                          </a:solidFill>
                          <a:latin typeface="Arial"/>
                          <a:ea typeface="+mn-ea"/>
                          <a:cs typeface="Arial"/>
                        </a:rPr>
                        <a:t>Προβλέψεις παροχών προσωπικού, Λοιπές προβλέψεις.</a:t>
                      </a:r>
                    </a:p>
                  </a:txBody>
                  <a:tcPr/>
                </a:tc>
              </a:tr>
              <a:tr h="242713">
                <a:tc>
                  <a:txBody>
                    <a:bodyPr/>
                    <a:lstStyle/>
                    <a:p>
                      <a:r>
                        <a:rPr lang="el-GR" sz="1600" b="1" u="sng" dirty="0" smtClean="0">
                          <a:latin typeface="Arial"/>
                          <a:cs typeface="Arial"/>
                        </a:rPr>
                        <a:t>Υποχρεώσεις</a:t>
                      </a:r>
                    </a:p>
                    <a:p>
                      <a:r>
                        <a:rPr lang="el-GR" sz="1600" b="1" dirty="0" smtClean="0">
                          <a:latin typeface="Arial"/>
                          <a:cs typeface="Arial"/>
                        </a:rPr>
                        <a:t>Μακροπρόθεσμες υποχρεώσεις</a:t>
                      </a:r>
                    </a:p>
                    <a:p>
                      <a:endParaRPr lang="el-GR" sz="1600" b="1" dirty="0" smtClean="0">
                        <a:latin typeface="Arial"/>
                        <a:cs typeface="Arial"/>
                      </a:endParaRPr>
                    </a:p>
                    <a:p>
                      <a:endParaRPr lang="el-GR" sz="1600" b="1" dirty="0" smtClean="0">
                        <a:latin typeface="Arial"/>
                        <a:cs typeface="Arial"/>
                      </a:endParaRPr>
                    </a:p>
                    <a:p>
                      <a:r>
                        <a:rPr lang="el-GR" sz="1600" b="1" dirty="0" smtClean="0">
                          <a:latin typeface="Arial"/>
                          <a:cs typeface="Arial"/>
                        </a:rPr>
                        <a:t>Βραχυπρόθεσμες</a:t>
                      </a:r>
                      <a:r>
                        <a:rPr lang="el-GR" sz="1600" b="1" baseline="0" dirty="0" smtClean="0">
                          <a:latin typeface="Arial"/>
                          <a:cs typeface="Arial"/>
                        </a:rPr>
                        <a:t> υποχρεώσεις</a:t>
                      </a:r>
                      <a:endParaRPr lang="en-US" sz="1600" b="1" dirty="0">
                        <a:latin typeface="Arial"/>
                        <a:cs typeface="Arial"/>
                      </a:endParaRPr>
                    </a:p>
                  </a:txBody>
                  <a:tcPr/>
                </a:tc>
                <a:tc>
                  <a:txBody>
                    <a:bodyPr/>
                    <a:lstStyle/>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Δάνεια τραπεζών και  ομολογιακά, Κρατικές επιχορηγήσεις, Λοιπές μακροπρόθεσμες υποχρεώσεις.</a:t>
                      </a:r>
                    </a:p>
                    <a:p>
                      <a:pPr algn="just"/>
                      <a:endParaRPr lang="el-GR" sz="1600" b="0" i="0" u="none" strike="noStrike" kern="1200" baseline="0" dirty="0" smtClean="0">
                        <a:solidFill>
                          <a:schemeClr val="dk1"/>
                        </a:solidFill>
                        <a:latin typeface="Arial"/>
                        <a:ea typeface="+mn-ea"/>
                        <a:cs typeface="Arial"/>
                      </a:endParaRPr>
                    </a:p>
                    <a:p>
                      <a:pPr algn="just"/>
                      <a:r>
                        <a:rPr lang="el-GR" sz="1600" b="0" i="0" u="none" strike="noStrike" kern="1200" baseline="0" dirty="0" smtClean="0">
                          <a:solidFill>
                            <a:schemeClr val="dk1"/>
                          </a:solidFill>
                          <a:latin typeface="Arial"/>
                          <a:ea typeface="+mn-ea"/>
                          <a:cs typeface="Arial"/>
                        </a:rPr>
                        <a:t>Εμπορικές υποχρεώσεις (προμηθευτές – προκαταβολές πελατών), Τραπεζικά δάνεια, Φόροι και τέλη, Οργανισμοί κοινωνικής ασφάλισης, Έσοδα επόμενων χρήσεων, κλπ.</a:t>
                      </a:r>
                    </a:p>
                  </a:txBody>
                  <a:tcPr/>
                </a:tc>
              </a:tr>
            </a:tbl>
          </a:graphicData>
        </a:graphic>
      </p:graphicFrame>
    </p:spTree>
    <p:extLst>
      <p:ext uri="{BB962C8B-B14F-4D97-AF65-F5344CB8AC3E}">
        <p14:creationId xmlns:p14="http://schemas.microsoft.com/office/powerpoint/2010/main" val="50009873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400" dirty="0" smtClean="0">
                <a:latin typeface="Arial"/>
                <a:cs typeface="Arial"/>
              </a:rPr>
              <a:t>Παράδειγμα κίνησης στοιχείων ισολογισμού</a:t>
            </a:r>
            <a:endParaRPr lang="en-US" sz="4400" dirty="0">
              <a:latin typeface="Arial"/>
              <a:cs typeface="Arial"/>
            </a:endParaRPr>
          </a:p>
        </p:txBody>
      </p:sp>
      <p:sp>
        <p:nvSpPr>
          <p:cNvPr id="3" name="Content Placeholder 2"/>
          <p:cNvSpPr>
            <a:spLocks noGrp="1"/>
          </p:cNvSpPr>
          <p:nvPr>
            <p:ph idx="1"/>
          </p:nvPr>
        </p:nvSpPr>
        <p:spPr>
          <a:xfrm>
            <a:off x="739775" y="2377755"/>
            <a:ext cx="7662864" cy="3659508"/>
          </a:xfrm>
        </p:spPr>
        <p:txBody>
          <a:bodyPr>
            <a:normAutofit/>
          </a:bodyPr>
          <a:lstStyle/>
          <a:p>
            <a:pPr algn="just"/>
            <a:r>
              <a:rPr lang="el-GR" dirty="0" smtClean="0">
                <a:latin typeface="Arial"/>
                <a:cs typeface="Arial"/>
              </a:rPr>
              <a:t>Ανώνυμη </a:t>
            </a:r>
            <a:r>
              <a:rPr lang="el-GR" dirty="0">
                <a:latin typeface="Arial"/>
                <a:cs typeface="Arial"/>
              </a:rPr>
              <a:t>εμπορική εταιρεία </a:t>
            </a:r>
            <a:r>
              <a:rPr lang="el-GR" dirty="0" smtClean="0">
                <a:latin typeface="Arial"/>
                <a:cs typeface="Arial"/>
              </a:rPr>
              <a:t>ιδρύθηκε </a:t>
            </a:r>
            <a:r>
              <a:rPr lang="el-GR" dirty="0">
                <a:latin typeface="Arial"/>
                <a:cs typeface="Arial"/>
              </a:rPr>
              <a:t>στις 20 Δεκεμβρίου </a:t>
            </a:r>
            <a:r>
              <a:rPr lang="el-GR" dirty="0" smtClean="0">
                <a:latin typeface="Arial"/>
                <a:cs typeface="Arial"/>
              </a:rPr>
              <a:t>2016 </a:t>
            </a:r>
            <a:r>
              <a:rPr lang="el-GR" dirty="0">
                <a:latin typeface="Arial"/>
                <a:cs typeface="Arial"/>
              </a:rPr>
              <a:t>με μετοχικό κεφαλαίο </a:t>
            </a:r>
            <a:r>
              <a:rPr lang="el-GR" dirty="0" smtClean="0">
                <a:latin typeface="Arial"/>
                <a:cs typeface="Arial"/>
              </a:rPr>
              <a:t>200.000€ </a:t>
            </a:r>
            <a:r>
              <a:rPr lang="el-GR" dirty="0">
                <a:latin typeface="Arial"/>
                <a:cs typeface="Arial"/>
              </a:rPr>
              <a:t>ευρώ. Στις 25 Δεκεμβρίου </a:t>
            </a:r>
            <a:r>
              <a:rPr lang="el-GR" dirty="0" smtClean="0">
                <a:latin typeface="Arial"/>
                <a:cs typeface="Arial"/>
              </a:rPr>
              <a:t>2016 </a:t>
            </a:r>
            <a:r>
              <a:rPr lang="el-GR" dirty="0">
                <a:latin typeface="Arial"/>
                <a:cs typeface="Arial"/>
              </a:rPr>
              <a:t>αγόρασε μετρητοίς: </a:t>
            </a:r>
            <a:r>
              <a:rPr lang="el-GR" dirty="0" smtClean="0">
                <a:latin typeface="Arial"/>
                <a:cs typeface="Arial"/>
              </a:rPr>
              <a:t>γραφεία </a:t>
            </a:r>
            <a:r>
              <a:rPr lang="el-GR" dirty="0">
                <a:latin typeface="Arial"/>
                <a:cs typeface="Arial"/>
              </a:rPr>
              <a:t>για τη στέγαση των υπηρεσιών της αξίας </a:t>
            </a:r>
            <a:r>
              <a:rPr lang="el-GR" dirty="0" smtClean="0">
                <a:latin typeface="Arial"/>
                <a:cs typeface="Arial"/>
              </a:rPr>
              <a:t>120.000€ </a:t>
            </a:r>
            <a:r>
              <a:rPr lang="el-GR" dirty="0">
                <a:latin typeface="Arial"/>
                <a:cs typeface="Arial"/>
              </a:rPr>
              <a:t>(αξία οικοπέδου </a:t>
            </a:r>
            <a:r>
              <a:rPr lang="el-GR" dirty="0" smtClean="0">
                <a:latin typeface="Arial"/>
                <a:cs typeface="Arial"/>
              </a:rPr>
              <a:t>5.000€</a:t>
            </a:r>
            <a:r>
              <a:rPr lang="el-GR" dirty="0">
                <a:latin typeface="Arial"/>
                <a:cs typeface="Arial"/>
              </a:rPr>
              <a:t>, αξία κτιρίων </a:t>
            </a:r>
            <a:r>
              <a:rPr lang="el-GR" dirty="0" smtClean="0">
                <a:latin typeface="Arial"/>
                <a:cs typeface="Arial"/>
              </a:rPr>
              <a:t>115.000€</a:t>
            </a:r>
            <a:r>
              <a:rPr lang="el-GR" dirty="0">
                <a:latin typeface="Arial"/>
                <a:cs typeface="Arial"/>
              </a:rPr>
              <a:t>) και </a:t>
            </a:r>
            <a:r>
              <a:rPr lang="el-GR" dirty="0" smtClean="0">
                <a:latin typeface="Arial"/>
                <a:cs typeface="Arial"/>
              </a:rPr>
              <a:t>εμπορεύματα </a:t>
            </a:r>
            <a:r>
              <a:rPr lang="el-GR" dirty="0">
                <a:latin typeface="Arial"/>
                <a:cs typeface="Arial"/>
              </a:rPr>
              <a:t>αξίας </a:t>
            </a:r>
            <a:r>
              <a:rPr lang="el-GR" dirty="0" smtClean="0">
                <a:latin typeface="Arial"/>
                <a:cs typeface="Arial"/>
              </a:rPr>
              <a:t>50.000€ </a:t>
            </a:r>
          </a:p>
          <a:p>
            <a:pPr algn="just"/>
            <a:r>
              <a:rPr lang="el-GR" dirty="0" smtClean="0">
                <a:latin typeface="Arial"/>
                <a:cs typeface="Arial"/>
              </a:rPr>
              <a:t>Εάν </a:t>
            </a:r>
            <a:r>
              <a:rPr lang="el-GR" dirty="0">
                <a:latin typeface="Arial"/>
                <a:cs typeface="Arial"/>
              </a:rPr>
              <a:t>υποθέσουμε ότι η Α.Ε. στις </a:t>
            </a:r>
            <a:r>
              <a:rPr lang="el-GR" dirty="0" smtClean="0">
                <a:latin typeface="Arial"/>
                <a:cs typeface="Arial"/>
              </a:rPr>
              <a:t>31/12/16 </a:t>
            </a:r>
            <a:r>
              <a:rPr lang="el-GR" dirty="0">
                <a:latin typeface="Arial"/>
                <a:cs typeface="Arial"/>
              </a:rPr>
              <a:t>δεν έχει άλλα περιουσιακά στοιχεία και υποχρεώσεις τότε η περιουσιακή της κατάσταση είναι η εξής: </a:t>
            </a:r>
            <a:endParaRPr lang="el-GR" dirty="0" smtClean="0">
              <a:latin typeface="Arial"/>
              <a:cs typeface="Arial"/>
            </a:endParaRPr>
          </a:p>
        </p:txBody>
      </p:sp>
    </p:spTree>
    <p:extLst>
      <p:ext uri="{BB962C8B-B14F-4D97-AF65-F5344CB8AC3E}">
        <p14:creationId xmlns:p14="http://schemas.microsoft.com/office/powerpoint/2010/main" val="351715359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689"/>
            <a:ext cx="8229600" cy="1445568"/>
          </a:xfrm>
        </p:spPr>
        <p:txBody>
          <a:bodyPr/>
          <a:lstStyle/>
          <a:p>
            <a:r>
              <a:rPr lang="el-GR" sz="4400" dirty="0" smtClean="0">
                <a:latin typeface="Arial"/>
                <a:cs typeface="Arial"/>
              </a:rPr>
              <a:t>Εμφάνιση κινήσεων παραδείγματος στον ισολογισμό</a:t>
            </a:r>
            <a:endParaRPr lang="en-US" sz="4400" dirty="0">
              <a:latin typeface="Arial"/>
              <a:cs typeface="Aria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016610"/>
              </p:ext>
            </p:extLst>
          </p:nvPr>
        </p:nvGraphicFramePr>
        <p:xfrm>
          <a:off x="279400" y="2383119"/>
          <a:ext cx="8559800" cy="4328160"/>
        </p:xfrm>
        <a:graphic>
          <a:graphicData uri="http://schemas.openxmlformats.org/drawingml/2006/table">
            <a:tbl>
              <a:tblPr firstRow="1" bandRow="1">
                <a:tableStyleId>{5C22544A-7EE6-4342-B048-85BDC9FD1C3A}</a:tableStyleId>
              </a:tblPr>
              <a:tblGrid>
                <a:gridCol w="3117491"/>
                <a:gridCol w="1098909"/>
                <a:gridCol w="3168264"/>
                <a:gridCol w="1175136"/>
              </a:tblGrid>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l-GR" sz="1800" dirty="0" smtClean="0">
                          <a:latin typeface="Arial" panose="020B0604020202020204" pitchFamily="34" charset="0"/>
                          <a:cs typeface="Arial" panose="020B0604020202020204" pitchFamily="34" charset="0"/>
                        </a:rPr>
                        <a:t>Ενεργητικό </a:t>
                      </a:r>
                    </a:p>
                  </a:txBody>
                  <a:tcPr/>
                </a:tc>
                <a:tc>
                  <a:txBody>
                    <a:bodyPr/>
                    <a:lstStyle/>
                    <a:p>
                      <a:r>
                        <a:rPr lang="el-GR" dirty="0" smtClean="0">
                          <a:latin typeface="Arial" panose="020B0604020202020204" pitchFamily="34" charset="0"/>
                          <a:cs typeface="Arial" panose="020B0604020202020204" pitchFamily="34" charset="0"/>
                        </a:rPr>
                        <a:t>2016</a:t>
                      </a:r>
                      <a:endParaRPr lang="en-US" dirty="0">
                        <a:latin typeface="Arial" panose="020B0604020202020204" pitchFamily="34" charset="0"/>
                        <a:cs typeface="Arial" panose="020B0604020202020204" pitchFamily="34" charset="0"/>
                      </a:endParaRPr>
                    </a:p>
                  </a:txBody>
                  <a:tcPr/>
                </a:tc>
                <a:tc>
                  <a:txBody>
                    <a:bodyPr/>
                    <a:lstStyle/>
                    <a:p>
                      <a:r>
                        <a:rPr lang="el-GR" sz="1800" dirty="0" smtClean="0">
                          <a:solidFill>
                            <a:schemeClr val="bg1"/>
                          </a:solidFill>
                          <a:latin typeface="Arial" panose="020B0604020202020204" pitchFamily="34" charset="0"/>
                          <a:cs typeface="Arial" panose="020B0604020202020204" pitchFamily="34" charset="0"/>
                        </a:rPr>
                        <a:t>Καθαρή θέση,</a:t>
                      </a:r>
                      <a:r>
                        <a:rPr lang="el-GR" sz="1800" baseline="0" dirty="0" smtClean="0">
                          <a:solidFill>
                            <a:schemeClr val="bg1"/>
                          </a:solidFill>
                          <a:latin typeface="Arial" panose="020B0604020202020204" pitchFamily="34" charset="0"/>
                          <a:cs typeface="Arial" panose="020B0604020202020204" pitchFamily="34" charset="0"/>
                        </a:rPr>
                        <a:t> </a:t>
                      </a:r>
                      <a:r>
                        <a:rPr lang="el-GR" sz="1800" dirty="0" smtClean="0">
                          <a:solidFill>
                            <a:schemeClr val="bg1"/>
                          </a:solidFill>
                          <a:latin typeface="Arial" panose="020B0604020202020204" pitchFamily="34" charset="0"/>
                          <a:cs typeface="Arial" panose="020B0604020202020204" pitchFamily="34" charset="0"/>
                        </a:rPr>
                        <a:t>προβλέψεις και υποχρεώσεις</a:t>
                      </a:r>
                      <a:endParaRPr lang="en-US" dirty="0">
                        <a:solidFill>
                          <a:schemeClr val="bg1"/>
                        </a:solidFill>
                        <a:latin typeface="Arial" panose="020B0604020202020204" pitchFamily="34" charset="0"/>
                        <a:cs typeface="Arial" panose="020B0604020202020204" pitchFamily="34" charset="0"/>
                      </a:endParaRPr>
                    </a:p>
                  </a:txBody>
                  <a:tcPr/>
                </a:tc>
                <a:tc>
                  <a:txBody>
                    <a:bodyPr/>
                    <a:lstStyle/>
                    <a:p>
                      <a:r>
                        <a:rPr lang="el-GR" dirty="0" smtClean="0">
                          <a:latin typeface="Arial" panose="020B0604020202020204" pitchFamily="34" charset="0"/>
                          <a:cs typeface="Arial" panose="020B0604020202020204" pitchFamily="34" charset="0"/>
                        </a:rPr>
                        <a:t>2016</a:t>
                      </a:r>
                      <a:endParaRPr lang="en-US" dirty="0">
                        <a:latin typeface="Arial" panose="020B0604020202020204" pitchFamily="34" charset="0"/>
                        <a:cs typeface="Arial" panose="020B0604020202020204" pitchFamily="34" charset="0"/>
                      </a:endParaRPr>
                    </a:p>
                  </a:txBody>
                  <a:tcPr/>
                </a:tc>
              </a:tr>
              <a:tr h="370840">
                <a:tc>
                  <a:txBody>
                    <a:bodyPr/>
                    <a:lstStyle/>
                    <a:p>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Μη κυκλοφορούντα στοιχεία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Ενσώματα πάγια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     Ακίνητα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          Γήπεδα – Οικόπεδα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          Κτίρια – Εγκαταστάσεις</a:t>
                      </a:r>
                      <a:endParaRPr lang="en-US" sz="1600" b="0" dirty="0">
                        <a:latin typeface="Arial" panose="020B0604020202020204" pitchFamily="34" charset="0"/>
                        <a:cs typeface="Arial" panose="020B0604020202020204" pitchFamily="34" charset="0"/>
                      </a:endParaRPr>
                    </a:p>
                  </a:txBody>
                  <a:tcPr/>
                </a:tc>
                <a:tc>
                  <a:txBody>
                    <a:bodyPr/>
                    <a:lstStyle/>
                    <a:p>
                      <a:endParaRPr lang="el-GR" sz="1600" dirty="0" smtClean="0">
                        <a:latin typeface="Arial" panose="020B0604020202020204" pitchFamily="34" charset="0"/>
                        <a:cs typeface="Arial" panose="020B0604020202020204" pitchFamily="34" charset="0"/>
                      </a:endParaRPr>
                    </a:p>
                    <a:p>
                      <a:endParaRPr lang="el-GR" sz="1600" dirty="0" smtClean="0">
                        <a:latin typeface="Arial" panose="020B0604020202020204" pitchFamily="34" charset="0"/>
                        <a:cs typeface="Arial" panose="020B0604020202020204" pitchFamily="34" charset="0"/>
                      </a:endParaRPr>
                    </a:p>
                    <a:p>
                      <a:r>
                        <a:rPr lang="el-GR" sz="1600" dirty="0" smtClean="0">
                          <a:latin typeface="Arial" panose="020B0604020202020204" pitchFamily="34" charset="0"/>
                          <a:cs typeface="Arial" panose="020B0604020202020204" pitchFamily="34" charset="0"/>
                        </a:rPr>
                        <a:t>   </a:t>
                      </a:r>
                      <a:r>
                        <a:rPr lang="el-GR" sz="1600" baseline="0" dirty="0" smtClean="0">
                          <a:latin typeface="Arial" panose="020B0604020202020204" pitchFamily="34" charset="0"/>
                          <a:cs typeface="Arial" panose="020B0604020202020204" pitchFamily="34" charset="0"/>
                        </a:rPr>
                        <a:t> </a:t>
                      </a:r>
                    </a:p>
                    <a:p>
                      <a:r>
                        <a:rPr lang="el-GR" sz="1600" baseline="0" dirty="0" smtClean="0">
                          <a:latin typeface="Arial" panose="020B0604020202020204" pitchFamily="34" charset="0"/>
                          <a:cs typeface="Arial" panose="020B0604020202020204" pitchFamily="34" charset="0"/>
                        </a:rPr>
                        <a:t>    </a:t>
                      </a:r>
                      <a:r>
                        <a:rPr lang="el-GR" sz="1600" dirty="0" smtClean="0">
                          <a:latin typeface="Arial" panose="020B0604020202020204" pitchFamily="34" charset="0"/>
                          <a:cs typeface="Arial" panose="020B0604020202020204" pitchFamily="34" charset="0"/>
                        </a:rPr>
                        <a:t>5,000</a:t>
                      </a:r>
                    </a:p>
                    <a:p>
                      <a:r>
                        <a:rPr lang="el-GR" sz="1600" dirty="0" smtClean="0">
                          <a:latin typeface="Arial" panose="020B0604020202020204" pitchFamily="34" charset="0"/>
                          <a:cs typeface="Arial" panose="020B0604020202020204" pitchFamily="34" charset="0"/>
                        </a:rPr>
                        <a:t>115,000</a:t>
                      </a:r>
                      <a:endParaRPr lang="en-US" sz="1600" dirty="0">
                        <a:latin typeface="Arial" panose="020B0604020202020204" pitchFamily="34" charset="0"/>
                        <a:cs typeface="Arial" panose="020B0604020202020204" pitchFamily="34" charset="0"/>
                      </a:endParaRPr>
                    </a:p>
                  </a:txBody>
                  <a:tcPr/>
                </a:tc>
                <a:tc>
                  <a:txBody>
                    <a:bodyPr/>
                    <a:lstStyle/>
                    <a:p>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Καθαρή θέση</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Καταβλημένα κεφάλαια   Κεφάλαιο </a:t>
                      </a:r>
                      <a:endParaRPr lang="en-US" sz="1600" b="0" dirty="0">
                        <a:latin typeface="Arial" panose="020B0604020202020204" pitchFamily="34" charset="0"/>
                        <a:cs typeface="Arial" panose="020B0604020202020204" pitchFamily="34" charset="0"/>
                      </a:endParaRPr>
                    </a:p>
                  </a:txBody>
                  <a:tcPr/>
                </a:tc>
                <a:tc>
                  <a:txBody>
                    <a:bodyPr/>
                    <a:lstStyle/>
                    <a:p>
                      <a:endParaRPr lang="el-GR" sz="1600" dirty="0" smtClean="0">
                        <a:latin typeface="Arial" panose="020B0604020202020204" pitchFamily="34" charset="0"/>
                        <a:cs typeface="Arial" panose="020B0604020202020204" pitchFamily="34" charset="0"/>
                      </a:endParaRPr>
                    </a:p>
                    <a:p>
                      <a:endParaRPr lang="el-GR" sz="1600" dirty="0" smtClean="0">
                        <a:latin typeface="Arial" panose="020B0604020202020204" pitchFamily="34" charset="0"/>
                        <a:cs typeface="Arial" panose="020B0604020202020204" pitchFamily="34" charset="0"/>
                      </a:endParaRPr>
                    </a:p>
                    <a:p>
                      <a:r>
                        <a:rPr lang="el-GR" sz="1600" dirty="0" smtClean="0">
                          <a:latin typeface="Arial" panose="020B0604020202020204" pitchFamily="34" charset="0"/>
                          <a:cs typeface="Arial" panose="020B0604020202020204" pitchFamily="34" charset="0"/>
                        </a:rPr>
                        <a:t>200,000</a:t>
                      </a:r>
                      <a:endParaRPr lang="en-US" sz="1600" dirty="0">
                        <a:latin typeface="Arial" panose="020B0604020202020204" pitchFamily="34" charset="0"/>
                        <a:cs typeface="Arial" panose="020B0604020202020204" pitchFamily="34" charset="0"/>
                      </a:endParaRPr>
                    </a:p>
                  </a:txBody>
                  <a:tcPr/>
                </a:tc>
              </a:tr>
              <a:tr h="370840">
                <a:tc>
                  <a:txBody>
                    <a:bodyPr/>
                    <a:lstStyle/>
                    <a:p>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Κυκλοφορούντα περιουσιακά στοιχεία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Αποθέματα</a:t>
                      </a:r>
                    </a:p>
                    <a:p>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     Εμπορεύματα</a:t>
                      </a:r>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 </a:t>
                      </a:r>
                    </a:p>
                    <a:p>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Χρηματοοικονομικά στοιχεία και προκαταβολές </a:t>
                      </a:r>
                    </a:p>
                    <a:p>
                      <a:r>
                        <a:rPr lang="el-GR" sz="1600" b="1" i="0" u="none" strike="noStrike" kern="1200" baseline="0" dirty="0" smtClean="0">
                          <a:solidFill>
                            <a:schemeClr val="dk1"/>
                          </a:solidFill>
                          <a:latin typeface="Arial" panose="020B0604020202020204" pitchFamily="34" charset="0"/>
                          <a:ea typeface="+mn-ea"/>
                          <a:cs typeface="Arial" panose="020B0604020202020204" pitchFamily="34" charset="0"/>
                        </a:rPr>
                        <a:t>     </a:t>
                      </a:r>
                      <a:r>
                        <a:rPr lang="el-GR" sz="1600" b="0" i="0" u="none" strike="noStrike" kern="1200" baseline="0" dirty="0" smtClean="0">
                          <a:solidFill>
                            <a:schemeClr val="dk1"/>
                          </a:solidFill>
                          <a:latin typeface="Arial" panose="020B0604020202020204" pitchFamily="34" charset="0"/>
                          <a:ea typeface="+mn-ea"/>
                          <a:cs typeface="Arial" panose="020B0604020202020204" pitchFamily="34" charset="0"/>
                        </a:rPr>
                        <a:t>Ταμειακά διαθέσιμα</a:t>
                      </a:r>
                      <a:endParaRPr lang="en-US" sz="1600" b="0" dirty="0" smtClean="0">
                        <a:latin typeface="Arial" panose="020B0604020202020204" pitchFamily="34" charset="0"/>
                        <a:cs typeface="Arial" panose="020B0604020202020204" pitchFamily="34" charset="0"/>
                      </a:endParaRPr>
                    </a:p>
                  </a:txBody>
                  <a:tcPr/>
                </a:tc>
                <a:tc>
                  <a:txBody>
                    <a:bodyPr/>
                    <a:lstStyle/>
                    <a:p>
                      <a:endParaRPr lang="el-GR" sz="1600" dirty="0" smtClean="0">
                        <a:latin typeface="Arial" panose="020B0604020202020204" pitchFamily="34" charset="0"/>
                        <a:cs typeface="Arial" panose="020B0604020202020204" pitchFamily="34" charset="0"/>
                      </a:endParaRPr>
                    </a:p>
                    <a:p>
                      <a:endParaRPr lang="el-GR" sz="1600" dirty="0" smtClean="0">
                        <a:latin typeface="Arial" panose="020B0604020202020204" pitchFamily="34" charset="0"/>
                        <a:cs typeface="Arial" panose="020B0604020202020204" pitchFamily="34" charset="0"/>
                      </a:endParaRPr>
                    </a:p>
                    <a:p>
                      <a:r>
                        <a:rPr lang="el-GR" sz="1600" dirty="0" smtClean="0">
                          <a:latin typeface="Arial" panose="020B0604020202020204" pitchFamily="34" charset="0"/>
                          <a:cs typeface="Arial" panose="020B0604020202020204" pitchFamily="34" charset="0"/>
                        </a:rPr>
                        <a:t>  </a:t>
                      </a:r>
                    </a:p>
                    <a:p>
                      <a:r>
                        <a:rPr lang="el-GR" sz="1600" dirty="0" smtClean="0">
                          <a:latin typeface="Arial" panose="020B0604020202020204" pitchFamily="34" charset="0"/>
                          <a:cs typeface="Arial" panose="020B0604020202020204" pitchFamily="34" charset="0"/>
                        </a:rPr>
                        <a:t>  50,000</a:t>
                      </a:r>
                    </a:p>
                    <a:p>
                      <a:endParaRPr lang="el-GR" sz="1600" dirty="0" smtClean="0">
                        <a:latin typeface="Arial" panose="020B0604020202020204" pitchFamily="34" charset="0"/>
                        <a:cs typeface="Arial" panose="020B0604020202020204" pitchFamily="34" charset="0"/>
                      </a:endParaRPr>
                    </a:p>
                    <a:p>
                      <a:r>
                        <a:rPr lang="el-GR" sz="1600" dirty="0" smtClean="0">
                          <a:latin typeface="Arial" panose="020B0604020202020204" pitchFamily="34" charset="0"/>
                          <a:cs typeface="Arial" panose="020B0604020202020204" pitchFamily="34" charset="0"/>
                        </a:rPr>
                        <a:t>  </a:t>
                      </a:r>
                    </a:p>
                    <a:p>
                      <a:r>
                        <a:rPr lang="el-GR" sz="1600" dirty="0" smtClean="0">
                          <a:latin typeface="Arial" panose="020B0604020202020204" pitchFamily="34" charset="0"/>
                          <a:cs typeface="Arial" panose="020B0604020202020204" pitchFamily="34" charset="0"/>
                        </a:rPr>
                        <a:t>  30,000</a:t>
                      </a:r>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tr>
              <a:tr h="370840">
                <a:tc>
                  <a:txBody>
                    <a:bodyPr/>
                    <a:lstStyle/>
                    <a:p>
                      <a:r>
                        <a:rPr lang="el-GR" sz="1600" b="1" dirty="0" smtClean="0">
                          <a:latin typeface="Arial" panose="020B0604020202020204" pitchFamily="34" charset="0"/>
                          <a:cs typeface="Arial" panose="020B0604020202020204" pitchFamily="34" charset="0"/>
                        </a:rPr>
                        <a:t>Σύνολο Ενεργητικού</a:t>
                      </a:r>
                      <a:endParaRPr lang="en-US" sz="1600" b="1" dirty="0">
                        <a:latin typeface="Arial" panose="020B0604020202020204" pitchFamily="34" charset="0"/>
                        <a:cs typeface="Arial" panose="020B0604020202020204" pitchFamily="34" charset="0"/>
                      </a:endParaRPr>
                    </a:p>
                  </a:txBody>
                  <a:tcPr/>
                </a:tc>
                <a:tc>
                  <a:txBody>
                    <a:bodyPr/>
                    <a:lstStyle/>
                    <a:p>
                      <a:r>
                        <a:rPr lang="el-GR" sz="1600" b="1" dirty="0" smtClean="0">
                          <a:latin typeface="Arial" panose="020B0604020202020204" pitchFamily="34" charset="0"/>
                          <a:cs typeface="Arial" panose="020B0604020202020204" pitchFamily="34" charset="0"/>
                        </a:rPr>
                        <a:t>200,000</a:t>
                      </a:r>
                      <a:endParaRPr lang="en-US" sz="1600" b="1"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b="1" dirty="0" smtClean="0">
                          <a:latin typeface="Arial" panose="020B0604020202020204" pitchFamily="34" charset="0"/>
                          <a:cs typeface="Arial" panose="020B0604020202020204" pitchFamily="34" charset="0"/>
                        </a:rPr>
                        <a:t>Σύνολο</a:t>
                      </a:r>
                      <a:r>
                        <a:rPr lang="el-GR" sz="1600" b="1" baseline="0" dirty="0" smtClean="0">
                          <a:latin typeface="Arial" panose="020B0604020202020204" pitchFamily="34" charset="0"/>
                          <a:cs typeface="Arial" panose="020B0604020202020204" pitchFamily="34" charset="0"/>
                        </a:rPr>
                        <a:t> </a:t>
                      </a:r>
                      <a:r>
                        <a:rPr lang="el-GR" sz="1600" b="1" kern="1200" dirty="0" smtClean="0">
                          <a:solidFill>
                            <a:schemeClr val="dk1"/>
                          </a:solidFill>
                          <a:latin typeface="Arial" panose="020B0604020202020204" pitchFamily="34" charset="0"/>
                          <a:ea typeface="+mn-ea"/>
                          <a:cs typeface="Arial" panose="020B0604020202020204" pitchFamily="34" charset="0"/>
                        </a:rPr>
                        <a:t>Καθαρής θέσης, </a:t>
                      </a:r>
                      <a:r>
                        <a:rPr lang="el-GR" sz="1600" b="1" kern="1200" dirty="0" err="1" smtClean="0">
                          <a:solidFill>
                            <a:schemeClr val="dk1"/>
                          </a:solidFill>
                          <a:latin typeface="Arial" panose="020B0604020202020204" pitchFamily="34" charset="0"/>
                          <a:ea typeface="+mn-ea"/>
                          <a:cs typeface="Arial" panose="020B0604020202020204" pitchFamily="34" charset="0"/>
                        </a:rPr>
                        <a:t>προβλ</a:t>
                      </a:r>
                      <a:r>
                        <a:rPr lang="el-GR" sz="1600" b="1" kern="1200" dirty="0" smtClean="0">
                          <a:solidFill>
                            <a:schemeClr val="dk1"/>
                          </a:solidFill>
                          <a:latin typeface="Arial" panose="020B0604020202020204" pitchFamily="34" charset="0"/>
                          <a:ea typeface="+mn-ea"/>
                          <a:cs typeface="Arial" panose="020B0604020202020204" pitchFamily="34" charset="0"/>
                        </a:rPr>
                        <a:t>/ων και υποχρεώσεων</a:t>
                      </a:r>
                      <a:endParaRPr lang="en-US" sz="1600" b="1"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b="1" dirty="0" smtClean="0">
                          <a:latin typeface="Arial" panose="020B0604020202020204" pitchFamily="34" charset="0"/>
                          <a:cs typeface="Arial" panose="020B0604020202020204" pitchFamily="34" charset="0"/>
                        </a:rPr>
                        <a:t>200,000</a:t>
                      </a:r>
                      <a:endParaRPr lang="en-US" sz="1600" b="1" dirty="0" smtClean="0">
                        <a:latin typeface="Arial" panose="020B0604020202020204" pitchFamily="34" charset="0"/>
                        <a:cs typeface="Arial" panose="020B0604020202020204" pitchFamily="34" charset="0"/>
                      </a:endParaRPr>
                    </a:p>
                  </a:txBody>
                  <a:tcPr/>
                </a:tc>
              </a:tr>
            </a:tbl>
          </a:graphicData>
        </a:graphic>
      </p:graphicFrame>
      <p:sp>
        <p:nvSpPr>
          <p:cNvPr id="5" name="TextBox 4"/>
          <p:cNvSpPr txBox="1"/>
          <p:nvPr/>
        </p:nvSpPr>
        <p:spPr>
          <a:xfrm>
            <a:off x="2146300" y="1709800"/>
            <a:ext cx="4559300" cy="646331"/>
          </a:xfrm>
          <a:prstGeom prst="rect">
            <a:avLst/>
          </a:prstGeom>
          <a:noFill/>
        </p:spPr>
        <p:txBody>
          <a:bodyPr wrap="square" rtlCol="0">
            <a:spAutoFit/>
          </a:bodyPr>
          <a:lstStyle/>
          <a:p>
            <a:r>
              <a:rPr lang="el-GR" b="1" dirty="0">
                <a:solidFill>
                  <a:schemeClr val="bg1"/>
                </a:solidFill>
                <a:latin typeface="Arial"/>
                <a:cs typeface="Arial"/>
              </a:rPr>
              <a:t>Ισολογισμός </a:t>
            </a:r>
            <a:r>
              <a:rPr lang="el-GR" b="1" dirty="0" smtClean="0">
                <a:solidFill>
                  <a:schemeClr val="bg1"/>
                </a:solidFill>
                <a:latin typeface="Arial"/>
                <a:cs typeface="Arial"/>
              </a:rPr>
              <a:t>της 31</a:t>
            </a:r>
            <a:r>
              <a:rPr lang="el-GR" b="1" baseline="30000" dirty="0" smtClean="0">
                <a:solidFill>
                  <a:schemeClr val="bg1"/>
                </a:solidFill>
                <a:latin typeface="Arial"/>
                <a:cs typeface="Arial"/>
              </a:rPr>
              <a:t>ης</a:t>
            </a:r>
            <a:r>
              <a:rPr lang="el-GR" b="1" dirty="0" smtClean="0">
                <a:solidFill>
                  <a:schemeClr val="bg1"/>
                </a:solidFill>
                <a:latin typeface="Arial"/>
                <a:cs typeface="Arial"/>
              </a:rPr>
              <a:t> Δεκεμβρίου 2016</a:t>
            </a:r>
            <a:endParaRPr lang="el-GR" b="1" dirty="0">
              <a:solidFill>
                <a:schemeClr val="bg1"/>
              </a:solidFill>
              <a:latin typeface="Arial"/>
              <a:cs typeface="Arial"/>
            </a:endParaRPr>
          </a:p>
          <a:p>
            <a:endParaRPr lang="en-US" b="1" dirty="0">
              <a:solidFill>
                <a:schemeClr val="bg1"/>
              </a:solidFill>
            </a:endParaRPr>
          </a:p>
        </p:txBody>
      </p:sp>
    </p:spTree>
    <p:extLst>
      <p:ext uri="{BB962C8B-B14F-4D97-AF65-F5344CB8AC3E}">
        <p14:creationId xmlns:p14="http://schemas.microsoft.com/office/powerpoint/2010/main" val="206558097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Κατάσταση </a:t>
            </a:r>
            <a:r>
              <a:rPr lang="el-GR" dirty="0" smtClean="0">
                <a:latin typeface="Arial"/>
                <a:cs typeface="Arial"/>
              </a:rPr>
              <a:t>Αποτελεσμάτων</a:t>
            </a:r>
            <a:endParaRPr lang="en-US" dirty="0">
              <a:latin typeface="Arial"/>
              <a:cs typeface="Arial"/>
            </a:endParaRPr>
          </a:p>
        </p:txBody>
      </p:sp>
      <p:sp>
        <p:nvSpPr>
          <p:cNvPr id="3" name="Content Placeholder 2"/>
          <p:cNvSpPr>
            <a:spLocks noGrp="1"/>
          </p:cNvSpPr>
          <p:nvPr>
            <p:ph idx="1"/>
          </p:nvPr>
        </p:nvSpPr>
        <p:spPr>
          <a:xfrm>
            <a:off x="739775" y="2634445"/>
            <a:ext cx="7662864" cy="3620671"/>
          </a:xfrm>
        </p:spPr>
        <p:txBody>
          <a:bodyPr>
            <a:normAutofit fontScale="92500" lnSpcReduction="10000"/>
          </a:bodyPr>
          <a:lstStyle/>
          <a:p>
            <a:pPr algn="just"/>
            <a:r>
              <a:rPr lang="el-GR" dirty="0">
                <a:latin typeface="Arial"/>
                <a:cs typeface="Arial"/>
              </a:rPr>
              <a:t>Λ</a:t>
            </a:r>
            <a:r>
              <a:rPr lang="el-GR" dirty="0" smtClean="0">
                <a:latin typeface="Arial"/>
                <a:cs typeface="Arial"/>
              </a:rPr>
              <a:t>ογιστική κατάσταση που εμφανίζει τα οικονομικά αποτελέσματα που πραγματοποιεί μια οικονομική μονάδα στη διάρκεια μιας χρονικής περιόδου, καθώς και τα στοιχεία Κύκλου εργασιών (εσόδων), κόστους/δαπανών που συντελούν στην διαμόρφωση του αποτελέσματος αυτού.</a:t>
            </a:r>
          </a:p>
          <a:p>
            <a:pPr algn="just"/>
            <a:r>
              <a:rPr lang="el-GR" dirty="0" smtClean="0">
                <a:latin typeface="Arial"/>
                <a:cs typeface="Arial"/>
              </a:rPr>
              <a:t>Η Κατάσταση Αποτελεσμάτων, ουσιαστικά είναι ο υπολογισμός των Εσόδων από τα οποία αν αφαιρέσουμε τα Έξοδα προκύπτει το αποτέλεσμα. </a:t>
            </a:r>
          </a:p>
          <a:p>
            <a:pPr algn="just"/>
            <a:r>
              <a:rPr lang="el-GR" dirty="0" smtClean="0">
                <a:latin typeface="Arial"/>
                <a:cs typeface="Arial"/>
              </a:rPr>
              <a:t>Αν το αποτέλεσμα είναι θετικό έχουμε κέρδη, ενώ αν είναι αρνητικό έχουμε ζημιά.</a:t>
            </a:r>
            <a:endParaRPr lang="en-US" dirty="0">
              <a:latin typeface="Arial"/>
              <a:cs typeface="Arial"/>
            </a:endParaRPr>
          </a:p>
        </p:txBody>
      </p:sp>
    </p:spTree>
    <p:extLst>
      <p:ext uri="{BB962C8B-B14F-4D97-AF65-F5344CB8AC3E}">
        <p14:creationId xmlns:p14="http://schemas.microsoft.com/office/powerpoint/2010/main" val="93932239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Κατάσταση Αποτελεσμάτων </a:t>
            </a:r>
            <a:r>
              <a:rPr lang="el-GR" dirty="0" smtClean="0">
                <a:latin typeface="Arial"/>
                <a:cs typeface="Arial"/>
              </a:rPr>
              <a:t>– </a:t>
            </a:r>
            <a:r>
              <a:rPr lang="el-GR" sz="3600" dirty="0" smtClean="0">
                <a:latin typeface="Arial"/>
                <a:cs typeface="Arial"/>
              </a:rPr>
              <a:t>υπόδειγμα</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87373369"/>
              </p:ext>
            </p:extLst>
          </p:nvPr>
        </p:nvGraphicFramePr>
        <p:xfrm>
          <a:off x="558799" y="1728350"/>
          <a:ext cx="7950202" cy="4985628"/>
        </p:xfrm>
        <a:graphic>
          <a:graphicData uri="http://schemas.openxmlformats.org/drawingml/2006/table">
            <a:tbl>
              <a:tblPr firstRow="1" bandRow="1">
                <a:tableStyleId>{5C22544A-7EE6-4342-B048-85BDC9FD1C3A}</a:tableStyleId>
              </a:tblPr>
              <a:tblGrid>
                <a:gridCol w="373986"/>
                <a:gridCol w="6647286"/>
                <a:gridCol w="928930"/>
              </a:tblGrid>
              <a:tr h="0">
                <a:tc>
                  <a:txBody>
                    <a:bodyPr/>
                    <a:lstStyle/>
                    <a:p>
                      <a:endParaRPr lang="en-US" sz="1600" dirty="0">
                        <a:latin typeface="Arial"/>
                        <a:cs typeface="Arial"/>
                      </a:endParaRPr>
                    </a:p>
                  </a:txBody>
                  <a:tcPr/>
                </a:tc>
                <a:tc>
                  <a:txBody>
                    <a:bodyPr/>
                    <a:lstStyle/>
                    <a:p>
                      <a:r>
                        <a:rPr lang="el-GR" sz="1600" baseline="0" dirty="0" smtClean="0">
                          <a:latin typeface="Arial"/>
                          <a:cs typeface="Arial"/>
                        </a:rPr>
                        <a:t>ΚΑΤΑΣΤΑΣΗ ΑΠΟΤΕΛΕΣΜΑΤΩΝ</a:t>
                      </a:r>
                      <a:endParaRPr lang="en-US" sz="1600" dirty="0">
                        <a:latin typeface="Arial"/>
                        <a:cs typeface="Arial"/>
                      </a:endParaRPr>
                    </a:p>
                  </a:txBody>
                  <a:tcPr/>
                </a:tc>
                <a:tc>
                  <a:txBody>
                    <a:bodyPr/>
                    <a:lstStyle/>
                    <a:p>
                      <a:pPr algn="r"/>
                      <a:r>
                        <a:rPr lang="el-GR" sz="1600" b="1" kern="1200" baseline="0" dirty="0" smtClean="0">
                          <a:solidFill>
                            <a:schemeClr val="lt1"/>
                          </a:solidFill>
                          <a:latin typeface="Arial"/>
                          <a:ea typeface="+mn-ea"/>
                          <a:cs typeface="Arial"/>
                        </a:rPr>
                        <a:t>2016</a:t>
                      </a:r>
                      <a:endParaRPr lang="en-US" sz="1600" b="1" kern="1200" baseline="0" dirty="0">
                        <a:solidFill>
                          <a:schemeClr val="lt1"/>
                        </a:solidFill>
                        <a:latin typeface="Arial"/>
                        <a:ea typeface="+mn-ea"/>
                        <a:cs typeface="Arial"/>
                      </a:endParaRPr>
                    </a:p>
                  </a:txBody>
                  <a:tcPr/>
                </a:tc>
              </a:tr>
              <a:tr h="357049">
                <a:tc>
                  <a:txBody>
                    <a:bodyPr/>
                    <a:lstStyle/>
                    <a:p>
                      <a:endParaRPr lang="en-US" sz="1600" dirty="0">
                        <a:latin typeface="Arial"/>
                        <a:cs typeface="Arial"/>
                      </a:endParaRPr>
                    </a:p>
                  </a:txBody>
                  <a:tcPr/>
                </a:tc>
                <a:tc>
                  <a:txBody>
                    <a:bodyPr/>
                    <a:lstStyle/>
                    <a:p>
                      <a:r>
                        <a:rPr lang="el-GR" sz="1600" b="1" dirty="0" smtClean="0">
                          <a:latin typeface="Arial"/>
                          <a:cs typeface="Arial"/>
                        </a:rPr>
                        <a:t>Κύκλος Εργασιών</a:t>
                      </a:r>
                      <a:endParaRPr lang="en-US" sz="1600" b="1" dirty="0">
                        <a:latin typeface="Arial"/>
                        <a:cs typeface="Arial"/>
                      </a:endParaRPr>
                    </a:p>
                  </a:txBody>
                  <a:tcPr/>
                </a:tc>
                <a:tc>
                  <a:txBody>
                    <a:bodyPr/>
                    <a:lstStyle/>
                    <a:p>
                      <a:pPr algn="r"/>
                      <a:r>
                        <a:rPr lang="el-GR" sz="1600" dirty="0" smtClean="0">
                          <a:latin typeface="Arial"/>
                          <a:cs typeface="Arial"/>
                        </a:rPr>
                        <a:t>Χ,ΧΧΧ</a:t>
                      </a:r>
                      <a:endParaRPr lang="en-US" sz="1600" dirty="0">
                        <a:latin typeface="Arial"/>
                        <a:cs typeface="Arial"/>
                      </a:endParaRPr>
                    </a:p>
                  </a:txBody>
                  <a:tcPr/>
                </a:tc>
              </a:tr>
              <a:tr h="357049">
                <a:tc>
                  <a:txBody>
                    <a:bodyPr/>
                    <a:lstStyle/>
                    <a:p>
                      <a:r>
                        <a:rPr lang="el-GR" sz="1600" dirty="0" smtClean="0">
                          <a:latin typeface="Arial"/>
                          <a:cs typeface="Arial"/>
                        </a:rPr>
                        <a:t>-</a:t>
                      </a:r>
                      <a:endParaRPr lang="en-US" sz="1600" dirty="0">
                        <a:latin typeface="Arial"/>
                        <a:cs typeface="Arial"/>
                      </a:endParaRPr>
                    </a:p>
                  </a:txBody>
                  <a:tcPr/>
                </a:tc>
                <a:tc>
                  <a:txBody>
                    <a:bodyPr/>
                    <a:lstStyle/>
                    <a:p>
                      <a:r>
                        <a:rPr lang="el-GR" sz="1600" b="1" dirty="0" smtClean="0">
                          <a:latin typeface="Arial"/>
                          <a:cs typeface="Arial"/>
                        </a:rPr>
                        <a:t>Κόστος πωλήσεων</a:t>
                      </a:r>
                      <a:endParaRPr lang="en-US" sz="1600" b="1" dirty="0">
                        <a:latin typeface="Arial"/>
                        <a:cs typeface="Arial"/>
                      </a:endParaRPr>
                    </a:p>
                  </a:txBody>
                  <a:tcPr/>
                </a:tc>
                <a:tc>
                  <a:txBody>
                    <a:bodyPr/>
                    <a:lstStyle/>
                    <a:p>
                      <a:pPr algn="r"/>
                      <a:r>
                        <a:rPr lang="el-GR" sz="1600" dirty="0" smtClean="0">
                          <a:latin typeface="Arial"/>
                          <a:cs typeface="Arial"/>
                        </a:rPr>
                        <a:t>ΧΧΧ</a:t>
                      </a:r>
                      <a:endParaRPr lang="en-US" sz="1600" dirty="0">
                        <a:latin typeface="Arial"/>
                        <a:cs typeface="Arial"/>
                      </a:endParaRPr>
                    </a:p>
                  </a:txBody>
                  <a:tcPr/>
                </a:tc>
              </a:tr>
              <a:tr h="357049">
                <a:tc>
                  <a:txBody>
                    <a:bodyPr/>
                    <a:lstStyle/>
                    <a:p>
                      <a:r>
                        <a:rPr lang="el-GR" sz="1600" dirty="0" smtClean="0">
                          <a:latin typeface="Arial"/>
                          <a:cs typeface="Arial"/>
                        </a:rPr>
                        <a:t>=</a:t>
                      </a:r>
                      <a:endParaRPr lang="en-US" sz="1600" dirty="0">
                        <a:latin typeface="Arial"/>
                        <a:cs typeface="Arial"/>
                      </a:endParaRPr>
                    </a:p>
                  </a:txBody>
                  <a:tcPr/>
                </a:tc>
                <a:tc>
                  <a:txBody>
                    <a:bodyPr/>
                    <a:lstStyle/>
                    <a:p>
                      <a:r>
                        <a:rPr lang="el-GR" sz="1600" b="1" dirty="0" smtClean="0">
                          <a:latin typeface="Arial"/>
                          <a:cs typeface="Arial"/>
                        </a:rPr>
                        <a:t>Μικτό αποτέλεσμα</a:t>
                      </a:r>
                      <a:endParaRPr lang="en-US" sz="1600" b="1" dirty="0">
                        <a:latin typeface="Arial"/>
                        <a:cs typeface="Arial"/>
                      </a:endParaRPr>
                    </a:p>
                  </a:txBody>
                  <a:tcPr/>
                </a:tc>
                <a:tc>
                  <a:txBody>
                    <a:bodyPr/>
                    <a:lstStyle/>
                    <a:p>
                      <a:pPr algn="r"/>
                      <a:r>
                        <a:rPr lang="el-GR" sz="1600" dirty="0" smtClean="0">
                          <a:latin typeface="Arial"/>
                          <a:cs typeface="Arial"/>
                        </a:rPr>
                        <a:t>ΧΧΧ</a:t>
                      </a:r>
                      <a:endParaRPr lang="en-US" sz="1600" dirty="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algn="l" defTabSz="914400" rtl="0" eaLnBrk="1" latinLnBrk="0" hangingPunct="1"/>
                      <a:r>
                        <a:rPr lang="el-GR" sz="1600" kern="1200" dirty="0" smtClean="0">
                          <a:solidFill>
                            <a:schemeClr val="dk1"/>
                          </a:solidFill>
                          <a:latin typeface="Arial"/>
                          <a:ea typeface="+mn-ea"/>
                          <a:cs typeface="Arial"/>
                        </a:rPr>
                        <a:t>Έξοδα διοίκησης 	</a:t>
                      </a:r>
                    </a:p>
                  </a:txBody>
                  <a:tcPr/>
                </a:tc>
                <a:tc>
                  <a:txBody>
                    <a:bodyPr/>
                    <a:lstStyle/>
                    <a:p>
                      <a:pPr algn="r"/>
                      <a:r>
                        <a:rPr lang="el-GR" sz="1600" dirty="0" smtClean="0">
                          <a:latin typeface="Arial"/>
                          <a:cs typeface="Arial"/>
                        </a:rPr>
                        <a:t>ΧΧ</a:t>
                      </a:r>
                      <a:endParaRPr lang="en-US" sz="1600" dirty="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algn="l" defTabSz="914400" rtl="0" eaLnBrk="1" latinLnBrk="0" hangingPunct="1"/>
                      <a:r>
                        <a:rPr lang="el-GR" sz="1600" kern="1200" dirty="0" smtClean="0">
                          <a:solidFill>
                            <a:schemeClr val="dk1"/>
                          </a:solidFill>
                          <a:latin typeface="Arial"/>
                          <a:ea typeface="+mn-ea"/>
                          <a:cs typeface="Arial"/>
                        </a:rPr>
                        <a:t>Έξοδα διάθεσης 	</a:t>
                      </a:r>
                    </a:p>
                  </a:txBody>
                  <a:tcPr/>
                </a:tc>
                <a:tc>
                  <a:txBody>
                    <a:bodyPr/>
                    <a:lstStyle/>
                    <a:p>
                      <a:pPr algn="r"/>
                      <a:r>
                        <a:rPr lang="el-GR" sz="1600" dirty="0" smtClean="0">
                          <a:latin typeface="Arial"/>
                          <a:cs typeface="Arial"/>
                        </a:rPr>
                        <a:t>ΧΧ</a:t>
                      </a:r>
                      <a:endParaRPr lang="en-US" sz="1600" dirty="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algn="l" defTabSz="914400" rtl="0" eaLnBrk="1" latinLnBrk="0" hangingPunct="1"/>
                      <a:r>
                        <a:rPr lang="el-GR" sz="1600" kern="1200" dirty="0" smtClean="0">
                          <a:solidFill>
                            <a:schemeClr val="dk1"/>
                          </a:solidFill>
                          <a:latin typeface="Arial"/>
                          <a:ea typeface="+mn-ea"/>
                          <a:cs typeface="Arial"/>
                        </a:rPr>
                        <a:t>Λοιπά έξοδα και ζημιές 	</a:t>
                      </a:r>
                    </a:p>
                  </a:txBody>
                  <a:tcPr/>
                </a:tc>
                <a:tc>
                  <a:txBody>
                    <a:bodyPr/>
                    <a:lstStyle/>
                    <a:p>
                      <a:pPr algn="r"/>
                      <a:r>
                        <a:rPr lang="el-GR" sz="1600" dirty="0" smtClean="0">
                          <a:latin typeface="Arial"/>
                          <a:cs typeface="Arial"/>
                        </a:rPr>
                        <a:t>Χ</a:t>
                      </a:r>
                      <a:endParaRPr lang="en-US" sz="1600" dirty="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algn="l" defTabSz="914400" rtl="0" eaLnBrk="1" latinLnBrk="0" hangingPunct="1"/>
                      <a:r>
                        <a:rPr lang="el-GR" sz="1600" kern="1200" dirty="0" err="1" smtClean="0">
                          <a:solidFill>
                            <a:schemeClr val="dk1"/>
                          </a:solidFill>
                          <a:latin typeface="Arial"/>
                          <a:ea typeface="+mn-ea"/>
                          <a:cs typeface="Arial"/>
                        </a:rPr>
                        <a:t>Απομειώσεις</a:t>
                      </a:r>
                      <a:r>
                        <a:rPr lang="el-GR" sz="1600" kern="1200" dirty="0" smtClean="0">
                          <a:solidFill>
                            <a:schemeClr val="dk1"/>
                          </a:solidFill>
                          <a:latin typeface="Arial"/>
                          <a:ea typeface="+mn-ea"/>
                          <a:cs typeface="Arial"/>
                        </a:rPr>
                        <a:t> περιουσιακών στοιχείων </a:t>
                      </a:r>
                      <a:endParaRPr lang="en-US" sz="1600" kern="1200" dirty="0">
                        <a:solidFill>
                          <a:schemeClr val="dk1"/>
                        </a:solidFill>
                        <a:latin typeface="Arial"/>
                        <a:ea typeface="+mn-ea"/>
                        <a:cs typeface="Aria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algn="l" defTabSz="914400" rtl="0" eaLnBrk="1" latinLnBrk="0" hangingPunct="1"/>
                      <a:r>
                        <a:rPr lang="el-GR" sz="1600" kern="1200" dirty="0" smtClean="0">
                          <a:solidFill>
                            <a:schemeClr val="dk1"/>
                          </a:solidFill>
                          <a:latin typeface="Arial"/>
                          <a:ea typeface="+mn-ea"/>
                          <a:cs typeface="Arial"/>
                        </a:rPr>
                        <a:t>Κέρδη &amp; ζημίες από διάθεση μη κυκλοφορούντων στοιχείων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Κέρδη &amp; ζημίες από επιμέτρηση στην εύλογη αξία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Έσοδα συμμετοχών και επενδύσεων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a:t>
                      </a:r>
                      <a:endParaRPr lang="en-US" sz="1600" dirty="0" smtClean="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Κέρδος από αγορά οντότητας</a:t>
                      </a:r>
                      <a:r>
                        <a:rPr lang="el-GR" sz="1600" kern="1200" baseline="0" dirty="0" smtClean="0">
                          <a:solidFill>
                            <a:schemeClr val="dk1"/>
                          </a:solidFill>
                          <a:latin typeface="Arial"/>
                          <a:ea typeface="+mn-ea"/>
                          <a:cs typeface="Arial"/>
                        </a:rPr>
                        <a:t> </a:t>
                      </a:r>
                      <a:r>
                        <a:rPr lang="el-GR" sz="1600" kern="1200" dirty="0" smtClean="0">
                          <a:solidFill>
                            <a:schemeClr val="dk1"/>
                          </a:solidFill>
                          <a:latin typeface="Arial"/>
                          <a:ea typeface="+mn-ea"/>
                          <a:cs typeface="Arial"/>
                        </a:rPr>
                        <a:t>ή τμήματος</a:t>
                      </a:r>
                      <a:r>
                        <a:rPr lang="el-GR" sz="1600" kern="1200" baseline="0" dirty="0" smtClean="0">
                          <a:solidFill>
                            <a:schemeClr val="dk1"/>
                          </a:solidFill>
                          <a:latin typeface="Arial"/>
                          <a:ea typeface="+mn-ea"/>
                          <a:cs typeface="Arial"/>
                        </a:rPr>
                        <a:t> </a:t>
                      </a:r>
                      <a:r>
                        <a:rPr lang="el-GR" sz="1600" kern="1200" dirty="0" smtClean="0">
                          <a:solidFill>
                            <a:schemeClr val="dk1"/>
                          </a:solidFill>
                          <a:latin typeface="Arial"/>
                          <a:ea typeface="+mn-ea"/>
                          <a:cs typeface="Arial"/>
                        </a:rPr>
                        <a:t>σε τιμή ευκαιρίας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r>
                        <a:rPr lang="el-GR" sz="1600" dirty="0" smtClean="0">
                          <a:latin typeface="Arial"/>
                          <a:cs typeface="Arial"/>
                        </a:rPr>
                        <a:t>+</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Λοιπά έσοδα και κέρδη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a:t>
                      </a:r>
                      <a:endParaRPr lang="en-US" sz="1600" dirty="0" smtClean="0">
                        <a:latin typeface="Arial"/>
                        <a:cs typeface="Arial"/>
                      </a:endParaRPr>
                    </a:p>
                  </a:txBody>
                  <a:tcPr/>
                </a:tc>
              </a:tr>
              <a:tr h="357049">
                <a:tc>
                  <a:txBody>
                    <a:bodyPr/>
                    <a:lstStyle/>
                    <a:p>
                      <a:pPr marL="0" algn="l" defTabSz="914400" rtl="0" eaLnBrk="1" latinLnBrk="0" hangingPunct="1"/>
                      <a:r>
                        <a:rPr lang="el-GR" sz="1600" kern="1200" dirty="0" smtClean="0">
                          <a:solidFill>
                            <a:schemeClr val="dk1"/>
                          </a:solidFill>
                          <a:latin typeface="Arial"/>
                          <a:ea typeface="+mn-ea"/>
                          <a:cs typeface="Arial"/>
                        </a:rPr>
                        <a:t>=</a:t>
                      </a:r>
                      <a:endParaRPr lang="el-GR" sz="1600" kern="1200" dirty="0">
                        <a:solidFill>
                          <a:schemeClr val="dk1"/>
                        </a:solidFill>
                        <a:latin typeface="Arial"/>
                        <a:ea typeface="+mn-ea"/>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b="1" kern="1200" dirty="0" smtClean="0">
                          <a:solidFill>
                            <a:schemeClr val="dk1"/>
                          </a:solidFill>
                          <a:latin typeface="Arial"/>
                          <a:ea typeface="+mn-ea"/>
                          <a:cs typeface="Arial"/>
                        </a:rPr>
                        <a:t>Αποτέλεσμα προ τόκων και φόρων </a:t>
                      </a:r>
                      <a:r>
                        <a:rPr lang="el-GR" sz="1800" b="0" i="0" u="none" strike="noStrike" kern="1200" baseline="0" dirty="0" smtClean="0">
                          <a:solidFill>
                            <a:schemeClr val="dk1"/>
                          </a:solidFill>
                          <a:latin typeface="+mn-lt"/>
                          <a:ea typeface="+mn-ea"/>
                          <a:cs typeface="+mn-cs"/>
                        </a:rPr>
                        <a:t>	</a:t>
                      </a:r>
                    </a:p>
                  </a:txBody>
                  <a:tcPr/>
                </a:tc>
                <a:tc>
                  <a:txBody>
                    <a:bodyPr/>
                    <a:lstStyle/>
                    <a:p>
                      <a:pPr algn="r"/>
                      <a:r>
                        <a:rPr lang="el-GR" sz="1600" dirty="0" smtClean="0">
                          <a:latin typeface="Arial"/>
                          <a:cs typeface="Arial"/>
                        </a:rPr>
                        <a:t>ΧΧΧ</a:t>
                      </a:r>
                      <a:endParaRPr lang="en-US" sz="1600" dirty="0">
                        <a:latin typeface="Arial"/>
                        <a:cs typeface="Arial"/>
                      </a:endParaRPr>
                    </a:p>
                  </a:txBody>
                  <a:tcPr/>
                </a:tc>
              </a:tr>
            </a:tbl>
          </a:graphicData>
        </a:graphic>
      </p:graphicFrame>
    </p:spTree>
    <p:extLst>
      <p:ext uri="{BB962C8B-B14F-4D97-AF65-F5344CB8AC3E}">
        <p14:creationId xmlns:p14="http://schemas.microsoft.com/office/powerpoint/2010/main" val="428551870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Κατάσταση Αποτελεσμάτων Χρήσης – </a:t>
            </a:r>
            <a:r>
              <a:rPr lang="el-GR" sz="3600" dirty="0">
                <a:latin typeface="Arial"/>
                <a:cs typeface="Arial"/>
              </a:rPr>
              <a:t>υπόδειγμα</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3842593466"/>
              </p:ext>
            </p:extLst>
          </p:nvPr>
        </p:nvGraphicFramePr>
        <p:xfrm>
          <a:off x="739775" y="2489202"/>
          <a:ext cx="7662864" cy="2319864"/>
        </p:xfrm>
        <a:graphic>
          <a:graphicData uri="http://schemas.openxmlformats.org/drawingml/2006/table">
            <a:tbl>
              <a:tblPr firstRow="1" bandRow="1">
                <a:tableStyleId>{5C22544A-7EE6-4342-B048-85BDC9FD1C3A}</a:tableStyleId>
              </a:tblPr>
              <a:tblGrid>
                <a:gridCol w="327644"/>
                <a:gridCol w="6363981"/>
                <a:gridCol w="971239"/>
              </a:tblGrid>
              <a:tr h="386644">
                <a:tc>
                  <a:txBody>
                    <a:bodyPr/>
                    <a:lstStyle/>
                    <a:p>
                      <a:endParaRPr lang="en-US" sz="1600" dirty="0">
                        <a:latin typeface="Arial"/>
                        <a:cs typeface="Arial"/>
                      </a:endParaRPr>
                    </a:p>
                  </a:txBody>
                  <a:tcPr/>
                </a:tc>
                <a:tc>
                  <a:txBody>
                    <a:bodyPr/>
                    <a:lstStyle/>
                    <a:p>
                      <a:r>
                        <a:rPr lang="el-GR" sz="1600" b="1" kern="1200" dirty="0" smtClean="0">
                          <a:solidFill>
                            <a:schemeClr val="dk1"/>
                          </a:solidFill>
                          <a:latin typeface="Arial"/>
                          <a:ea typeface="+mn-ea"/>
                          <a:cs typeface="Arial"/>
                        </a:rPr>
                        <a:t>Αποτέλεσμα προ τόκων</a:t>
                      </a:r>
                      <a:r>
                        <a:rPr lang="el-GR" sz="1600" b="1" kern="1200" baseline="0" dirty="0" smtClean="0">
                          <a:solidFill>
                            <a:schemeClr val="dk1"/>
                          </a:solidFill>
                          <a:latin typeface="Arial"/>
                          <a:ea typeface="+mn-ea"/>
                          <a:cs typeface="Arial"/>
                        </a:rPr>
                        <a:t> και </a:t>
                      </a:r>
                      <a:r>
                        <a:rPr lang="el-GR" sz="1600" b="1" kern="1200" dirty="0" smtClean="0">
                          <a:solidFill>
                            <a:schemeClr val="dk1"/>
                          </a:solidFill>
                          <a:latin typeface="Arial"/>
                          <a:ea typeface="+mn-ea"/>
                          <a:cs typeface="Arial"/>
                        </a:rPr>
                        <a:t>φόρων </a:t>
                      </a:r>
                      <a:endParaRPr lang="en-US" sz="1600" dirty="0">
                        <a:latin typeface="Arial"/>
                        <a:cs typeface="Arial"/>
                      </a:endParaRPr>
                    </a:p>
                  </a:txBody>
                  <a:tcPr/>
                </a:tc>
                <a:tc>
                  <a:txBody>
                    <a:bodyPr/>
                    <a:lstStyle/>
                    <a:p>
                      <a:endParaRPr lang="en-US" dirty="0">
                        <a:latin typeface="Arial"/>
                        <a:cs typeface="Arial"/>
                      </a:endParaRPr>
                    </a:p>
                  </a:txBody>
                  <a:tcPr/>
                </a:tc>
              </a:tr>
              <a:tr h="386644">
                <a:tc>
                  <a:txBody>
                    <a:bodyPr/>
                    <a:lstStyle/>
                    <a:p>
                      <a:r>
                        <a:rPr lang="el-GR" sz="1600" dirty="0" smtClean="0">
                          <a:latin typeface="Arial"/>
                          <a:cs typeface="Arial"/>
                        </a:rPr>
                        <a:t>+</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Πιστωτικοί τόκοι και συναφή έσοδα 	</a:t>
                      </a:r>
                    </a:p>
                  </a:txBody>
                  <a:tcPr/>
                </a:tc>
                <a:tc>
                  <a:txBody>
                    <a:bodyPr/>
                    <a:lstStyle/>
                    <a:p>
                      <a:pPr algn="r"/>
                      <a:r>
                        <a:rPr lang="el-GR" sz="1600" dirty="0" smtClean="0">
                          <a:latin typeface="Arial"/>
                          <a:cs typeface="Arial"/>
                        </a:rPr>
                        <a:t>Χ</a:t>
                      </a:r>
                      <a:endParaRPr lang="en-US" sz="1600" dirty="0">
                        <a:latin typeface="Arial"/>
                        <a:cs typeface="Arial"/>
                      </a:endParaRPr>
                    </a:p>
                  </a:txBody>
                  <a:tcPr/>
                </a:tc>
              </a:tr>
              <a:tr h="386644">
                <a:tc>
                  <a:txBody>
                    <a:bodyPr/>
                    <a:lstStyle/>
                    <a:p>
                      <a:r>
                        <a:rPr lang="el-GR" sz="1600" dirty="0" smtClean="0">
                          <a:latin typeface="Arial"/>
                          <a:cs typeface="Arial"/>
                        </a:rPr>
                        <a:t>-</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kern="1200" dirty="0" smtClean="0">
                          <a:solidFill>
                            <a:schemeClr val="dk1"/>
                          </a:solidFill>
                          <a:latin typeface="Arial"/>
                          <a:ea typeface="+mn-ea"/>
                          <a:cs typeface="Arial"/>
                        </a:rPr>
                        <a:t>Χρεωστικοί τόκοι και συναφή έξοδα 	</a:t>
                      </a:r>
                    </a:p>
                  </a:txBody>
                  <a:tcPr/>
                </a:tc>
                <a:tc>
                  <a:txBody>
                    <a:bodyPr/>
                    <a:lstStyle/>
                    <a:p>
                      <a:pPr algn="r"/>
                      <a:r>
                        <a:rPr lang="el-GR" sz="1600" dirty="0" smtClean="0">
                          <a:latin typeface="Arial"/>
                          <a:cs typeface="Arial"/>
                        </a:rPr>
                        <a:t>Χ</a:t>
                      </a:r>
                      <a:endParaRPr lang="en-US" sz="1600" dirty="0">
                        <a:latin typeface="Arial"/>
                        <a:cs typeface="Arial"/>
                      </a:endParaRPr>
                    </a:p>
                  </a:txBody>
                  <a:tcPr/>
                </a:tc>
              </a:tr>
              <a:tr h="386644">
                <a:tc>
                  <a:txBody>
                    <a:bodyPr/>
                    <a:lstStyle/>
                    <a:p>
                      <a:r>
                        <a:rPr lang="el-GR" sz="1600" dirty="0" smtClean="0">
                          <a:latin typeface="Arial"/>
                          <a:cs typeface="Arial"/>
                        </a:rPr>
                        <a:t>=</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b="1" kern="1200" dirty="0" smtClean="0">
                          <a:solidFill>
                            <a:schemeClr val="dk1"/>
                          </a:solidFill>
                          <a:latin typeface="Arial"/>
                          <a:ea typeface="+mn-ea"/>
                          <a:cs typeface="Arial"/>
                        </a:rPr>
                        <a:t>Αποτέλεσμα προ φόρων </a:t>
                      </a:r>
                      <a:endParaRPr lang="en-US" sz="1600" dirty="0" smtClean="0">
                        <a:latin typeface="Arial"/>
                        <a:cs typeface="Arial"/>
                      </a:endParaRPr>
                    </a:p>
                  </a:txBody>
                  <a:tcPr/>
                </a:tc>
                <a:tc>
                  <a:txBody>
                    <a:bodyPr/>
                    <a:lstStyle/>
                    <a:p>
                      <a:pPr algn="r"/>
                      <a:r>
                        <a:rPr lang="el-GR" sz="1600" dirty="0" smtClean="0">
                          <a:latin typeface="Arial"/>
                          <a:cs typeface="Arial"/>
                        </a:rPr>
                        <a:t>ΧΧΧ</a:t>
                      </a:r>
                      <a:endParaRPr lang="en-US" sz="1600" dirty="0">
                        <a:latin typeface="Arial"/>
                        <a:cs typeface="Arial"/>
                      </a:endParaRPr>
                    </a:p>
                  </a:txBody>
                  <a:tcPr/>
                </a:tc>
              </a:tr>
              <a:tr h="386644">
                <a:tc>
                  <a:txBody>
                    <a:bodyPr/>
                    <a:lstStyle/>
                    <a:p>
                      <a:r>
                        <a:rPr lang="el-GR" sz="1600" dirty="0" smtClean="0">
                          <a:latin typeface="Arial"/>
                          <a:cs typeface="Arial"/>
                        </a:rPr>
                        <a:t>-</a:t>
                      </a:r>
                      <a:endParaRPr lang="en-US" sz="1600" dirty="0">
                        <a:latin typeface="Arial"/>
                        <a:cs typeface="Arial"/>
                      </a:endParaRPr>
                    </a:p>
                  </a:txBody>
                  <a:tcPr/>
                </a:tc>
                <a:tc>
                  <a:txBody>
                    <a:bodyPr/>
                    <a:lstStyle/>
                    <a:p>
                      <a:r>
                        <a:rPr lang="el-GR" sz="1600" kern="1200" dirty="0" smtClean="0">
                          <a:solidFill>
                            <a:schemeClr val="dk1"/>
                          </a:solidFill>
                          <a:latin typeface="Arial"/>
                          <a:ea typeface="+mn-ea"/>
                          <a:cs typeface="Arial"/>
                        </a:rPr>
                        <a:t>Φόροι εισοδήματος </a:t>
                      </a:r>
                      <a:r>
                        <a:rPr lang="el-GR" sz="1800" b="0" i="0" u="none" strike="noStrike" kern="1200" baseline="0" dirty="0" smtClean="0">
                          <a:solidFill>
                            <a:schemeClr val="dk1"/>
                          </a:solidFill>
                          <a:latin typeface="+mn-lt"/>
                          <a:ea typeface="+mn-ea"/>
                          <a:cs typeface="+mn-cs"/>
                        </a:rPr>
                        <a:t>	</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sz="1600" dirty="0" smtClean="0">
                          <a:latin typeface="Arial"/>
                          <a:cs typeface="Arial"/>
                        </a:rPr>
                        <a:t>ΧΧ</a:t>
                      </a:r>
                      <a:endParaRPr lang="en-US" sz="1600" dirty="0" smtClean="0">
                        <a:latin typeface="Arial"/>
                        <a:cs typeface="Arial"/>
                      </a:endParaRPr>
                    </a:p>
                  </a:txBody>
                  <a:tcPr/>
                </a:tc>
              </a:tr>
              <a:tr h="386644">
                <a:tc>
                  <a:txBody>
                    <a:bodyPr/>
                    <a:lstStyle/>
                    <a:p>
                      <a:r>
                        <a:rPr lang="el-GR" sz="1600" dirty="0" smtClean="0">
                          <a:latin typeface="Arial"/>
                          <a:cs typeface="Arial"/>
                        </a:rPr>
                        <a:t>=</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b="1" dirty="0" smtClean="0">
                          <a:latin typeface="Arial"/>
                          <a:cs typeface="Arial"/>
                        </a:rPr>
                        <a:t>Αποτέλεσμα περιόδου μετά από φόρους</a:t>
                      </a:r>
                      <a:endParaRPr lang="en-US" sz="1600" b="1" dirty="0" smtClean="0">
                        <a:latin typeface="Arial"/>
                        <a:cs typeface="Arial"/>
                      </a:endParaRPr>
                    </a:p>
                  </a:txBody>
                  <a:tcPr/>
                </a:tc>
                <a:tc>
                  <a:txBody>
                    <a:bodyPr/>
                    <a:lstStyle/>
                    <a:p>
                      <a:pPr algn="r"/>
                      <a:r>
                        <a:rPr lang="el-GR" sz="1600" dirty="0" smtClean="0">
                          <a:latin typeface="Arial"/>
                          <a:cs typeface="Arial"/>
                        </a:rPr>
                        <a:t>ΧΧΧ</a:t>
                      </a:r>
                      <a:endParaRPr lang="en-US" sz="1600" dirty="0">
                        <a:latin typeface="Arial"/>
                        <a:cs typeface="Arial"/>
                      </a:endParaRPr>
                    </a:p>
                  </a:txBody>
                  <a:tcPr/>
                </a:tc>
              </a:tr>
            </a:tbl>
          </a:graphicData>
        </a:graphic>
      </p:graphicFrame>
    </p:spTree>
    <p:extLst>
      <p:ext uri="{BB962C8B-B14F-4D97-AF65-F5344CB8AC3E}">
        <p14:creationId xmlns:p14="http://schemas.microsoft.com/office/powerpoint/2010/main" val="54663673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Κατάσταση Αποτελεσμάτων </a:t>
            </a:r>
            <a:r>
              <a:rPr lang="el-GR" dirty="0" smtClean="0">
                <a:latin typeface="Arial"/>
                <a:cs typeface="Arial"/>
              </a:rPr>
              <a:t>Χρήσης – </a:t>
            </a:r>
            <a:r>
              <a:rPr lang="el-GR" sz="3600" dirty="0" smtClean="0">
                <a:latin typeface="Arial"/>
                <a:cs typeface="Arial"/>
              </a:rPr>
              <a:t>βασικά στοιχεία</a:t>
            </a:r>
            <a:endParaRPr lang="en-US" sz="3600" dirty="0"/>
          </a:p>
        </p:txBody>
      </p:sp>
      <p:sp>
        <p:nvSpPr>
          <p:cNvPr id="3" name="Content Placeholder 2"/>
          <p:cNvSpPr>
            <a:spLocks noGrp="1"/>
          </p:cNvSpPr>
          <p:nvPr>
            <p:ph idx="1"/>
          </p:nvPr>
        </p:nvSpPr>
        <p:spPr>
          <a:xfrm>
            <a:off x="739775" y="2539875"/>
            <a:ext cx="7662864" cy="3904381"/>
          </a:xfrm>
        </p:spPr>
        <p:txBody>
          <a:bodyPr>
            <a:normAutofit fontScale="92500" lnSpcReduction="20000"/>
          </a:bodyPr>
          <a:lstStyle/>
          <a:p>
            <a:pPr algn="just"/>
            <a:r>
              <a:rPr lang="el-GR" b="1" dirty="0" smtClean="0">
                <a:latin typeface="Arial"/>
                <a:cs typeface="Arial"/>
              </a:rPr>
              <a:t>Έσοδο</a:t>
            </a:r>
            <a:r>
              <a:rPr lang="el-GR" dirty="0" smtClean="0">
                <a:latin typeface="Arial"/>
                <a:cs typeface="Arial"/>
              </a:rPr>
              <a:t> αποτελεί </a:t>
            </a:r>
            <a:r>
              <a:rPr lang="el-GR" dirty="0">
                <a:latin typeface="Arial"/>
                <a:cs typeface="Arial"/>
              </a:rPr>
              <a:t>κάθε αύξηση των ιδίων κεφαλαίων της επιχείρησης, η οποία προέρχεται από τις δραστηριότητες της και συντελείται σε ορισμένο χρόνο. </a:t>
            </a:r>
          </a:p>
          <a:p>
            <a:pPr lvl="1" algn="just"/>
            <a:r>
              <a:rPr lang="el-GR" dirty="0" smtClean="0">
                <a:latin typeface="Arial"/>
                <a:cs typeface="Arial"/>
              </a:rPr>
              <a:t>π.χ</a:t>
            </a:r>
            <a:r>
              <a:rPr lang="el-GR" dirty="0">
                <a:latin typeface="Arial"/>
                <a:cs typeface="Arial"/>
              </a:rPr>
              <a:t>. η επιχείρηση αγοράζει αποθέματα (στοιχείο του ενεργητικού ως ενσώματο στοιχείο) </a:t>
            </a:r>
            <a:r>
              <a:rPr lang="el-GR" dirty="0" smtClean="0">
                <a:latin typeface="Arial"/>
                <a:cs typeface="Arial"/>
              </a:rPr>
              <a:t>+ εργασία + διαφήμιση/προώθηση = τελικό </a:t>
            </a:r>
            <a:r>
              <a:rPr lang="el-GR" dirty="0">
                <a:latin typeface="Arial"/>
                <a:cs typeface="Arial"/>
              </a:rPr>
              <a:t>προϊόν, που η πώλησή του δίνει </a:t>
            </a:r>
            <a:r>
              <a:rPr lang="el-GR" dirty="0" smtClean="0">
                <a:latin typeface="Arial"/>
                <a:cs typeface="Arial"/>
              </a:rPr>
              <a:t>έσοδο</a:t>
            </a:r>
          </a:p>
          <a:p>
            <a:pPr algn="just"/>
            <a:r>
              <a:rPr lang="el-GR" b="1" dirty="0" smtClean="0">
                <a:latin typeface="Arial"/>
                <a:cs typeface="Arial"/>
              </a:rPr>
              <a:t>Έξοδο</a:t>
            </a:r>
            <a:r>
              <a:rPr lang="el-GR" dirty="0" smtClean="0">
                <a:latin typeface="Arial"/>
                <a:cs typeface="Arial"/>
              </a:rPr>
              <a:t> είναι κάθε </a:t>
            </a:r>
            <a:r>
              <a:rPr lang="el-GR" dirty="0">
                <a:latin typeface="Arial"/>
                <a:cs typeface="Arial"/>
              </a:rPr>
              <a:t>μείωση της ιδίων κεφαλαίων </a:t>
            </a:r>
            <a:r>
              <a:rPr lang="el-GR" dirty="0" smtClean="0">
                <a:latin typeface="Arial"/>
                <a:cs typeface="Arial"/>
              </a:rPr>
              <a:t>της </a:t>
            </a:r>
            <a:r>
              <a:rPr lang="el-GR" dirty="0">
                <a:latin typeface="Arial"/>
                <a:cs typeface="Arial"/>
              </a:rPr>
              <a:t>επιχείρησης, που προέρχεται από τις δραστηριότητες της </a:t>
            </a:r>
            <a:r>
              <a:rPr lang="el-GR" dirty="0" smtClean="0">
                <a:latin typeface="Arial"/>
                <a:cs typeface="Arial"/>
              </a:rPr>
              <a:t>και </a:t>
            </a:r>
            <a:r>
              <a:rPr lang="el-GR" dirty="0">
                <a:latin typeface="Arial"/>
                <a:cs typeface="Arial"/>
              </a:rPr>
              <a:t>συνδέεται με τη δημιουργία εσόδου, πάντα αναφερόμενοι για ορισμένο χρονικό διάστημα</a:t>
            </a:r>
            <a:r>
              <a:rPr lang="el-GR" dirty="0" smtClean="0">
                <a:latin typeface="Arial"/>
                <a:cs typeface="Arial"/>
              </a:rPr>
              <a:t>.</a:t>
            </a:r>
          </a:p>
          <a:p>
            <a:pPr lvl="1" algn="just"/>
            <a:r>
              <a:rPr lang="el-GR" dirty="0">
                <a:latin typeface="Arial"/>
                <a:cs typeface="Arial"/>
              </a:rPr>
              <a:t>π</a:t>
            </a:r>
            <a:r>
              <a:rPr lang="el-GR" dirty="0" smtClean="0">
                <a:latin typeface="Arial"/>
                <a:cs typeface="Arial"/>
              </a:rPr>
              <a:t>.χ. όταν </a:t>
            </a:r>
            <a:r>
              <a:rPr lang="el-GR" dirty="0">
                <a:latin typeface="Arial"/>
                <a:cs typeface="Arial"/>
              </a:rPr>
              <a:t>πωλούνται </a:t>
            </a:r>
            <a:r>
              <a:rPr lang="el-GR" dirty="0" smtClean="0">
                <a:latin typeface="Arial"/>
                <a:cs typeface="Arial"/>
              </a:rPr>
              <a:t>προϊόντα (αποθέματα) σημαίνει </a:t>
            </a:r>
            <a:r>
              <a:rPr lang="el-GR" dirty="0">
                <a:latin typeface="Arial"/>
                <a:cs typeface="Arial"/>
              </a:rPr>
              <a:t>ότι μειώθηκε το σύνολό </a:t>
            </a:r>
            <a:r>
              <a:rPr lang="el-GR" dirty="0" smtClean="0">
                <a:latin typeface="Arial"/>
                <a:cs typeface="Arial"/>
              </a:rPr>
              <a:t>τους και ότι εργάστηκαν εργαζόμενοι (αμοιβές προσωπικού προς καταβολή) </a:t>
            </a:r>
          </a:p>
          <a:p>
            <a:pPr algn="just"/>
            <a:endParaRPr lang="en-US" dirty="0">
              <a:latin typeface="Arial"/>
              <a:cs typeface="Arial"/>
            </a:endParaRPr>
          </a:p>
        </p:txBody>
      </p:sp>
    </p:spTree>
    <p:extLst>
      <p:ext uri="{BB962C8B-B14F-4D97-AF65-F5344CB8AC3E}">
        <p14:creationId xmlns:p14="http://schemas.microsoft.com/office/powerpoint/2010/main" val="66473149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519236"/>
          </a:xfrm>
        </p:spPr>
        <p:txBody>
          <a:bodyPr/>
          <a:lstStyle/>
          <a:p>
            <a:r>
              <a:rPr lang="el-GR" sz="4400" dirty="0" smtClean="0">
                <a:latin typeface="Arial"/>
                <a:cs typeface="Arial"/>
              </a:rPr>
              <a:t>Η έννοια της </a:t>
            </a:r>
            <a:r>
              <a:rPr lang="el-GR" sz="4400" dirty="0" smtClean="0">
                <a:solidFill>
                  <a:srgbClr val="CCFFCC"/>
                </a:solidFill>
                <a:latin typeface="Arial"/>
                <a:cs typeface="Arial"/>
              </a:rPr>
              <a:t>επιχειρηματικής ευκαιρίας</a:t>
            </a:r>
            <a:endParaRPr lang="en-US" sz="4400" dirty="0">
              <a:solidFill>
                <a:srgbClr val="CCFFCC"/>
              </a:solidFill>
              <a:latin typeface="Arial"/>
              <a:cs typeface="Arial"/>
            </a:endParaRPr>
          </a:p>
        </p:txBody>
      </p:sp>
      <p:sp>
        <p:nvSpPr>
          <p:cNvPr id="3" name="Content Placeholder 2"/>
          <p:cNvSpPr>
            <a:spLocks noGrp="1"/>
          </p:cNvSpPr>
          <p:nvPr>
            <p:ph idx="1"/>
          </p:nvPr>
        </p:nvSpPr>
        <p:spPr>
          <a:xfrm>
            <a:off x="739775" y="2727584"/>
            <a:ext cx="7662864" cy="3497970"/>
          </a:xfrm>
        </p:spPr>
        <p:txBody>
          <a:bodyPr>
            <a:noAutofit/>
          </a:bodyPr>
          <a:lstStyle/>
          <a:p>
            <a:pPr algn="just"/>
            <a:r>
              <a:rPr lang="el-GR" sz="2400" dirty="0">
                <a:latin typeface="Arial"/>
                <a:cs typeface="Arial"/>
              </a:rPr>
              <a:t>Ο </a:t>
            </a:r>
            <a:r>
              <a:rPr lang="el-GR" sz="2400" dirty="0" smtClean="0">
                <a:latin typeface="Arial"/>
                <a:cs typeface="Arial"/>
              </a:rPr>
              <a:t>επιχειρηματίας αντιλαμβάνεται </a:t>
            </a:r>
            <a:r>
              <a:rPr lang="el-GR" sz="2400" dirty="0">
                <a:latin typeface="Arial"/>
                <a:cs typeface="Arial"/>
              </a:rPr>
              <a:t>την ύπαρξη της ζήτησης των καταναλωτών για ένα συγκεκριμένο προϊόν </a:t>
            </a:r>
            <a:r>
              <a:rPr lang="el-GR" sz="2400" dirty="0" smtClean="0">
                <a:latin typeface="Arial"/>
                <a:cs typeface="Arial"/>
              </a:rPr>
              <a:t>ή υπηρεσία </a:t>
            </a:r>
            <a:r>
              <a:rPr lang="el-GR" sz="2400" dirty="0">
                <a:latin typeface="Arial"/>
                <a:cs typeface="Arial"/>
              </a:rPr>
              <a:t>και οραματίζεται την ίδρυση της επιχείρησης που θα καλύψει αυτές τις ανάγκες</a:t>
            </a:r>
            <a:r>
              <a:rPr lang="el-GR" sz="2400" dirty="0" smtClean="0">
                <a:latin typeface="Arial"/>
                <a:cs typeface="Arial"/>
              </a:rPr>
              <a:t>.</a:t>
            </a:r>
          </a:p>
          <a:p>
            <a:pPr algn="just"/>
            <a:r>
              <a:rPr lang="el-GR" sz="2400" dirty="0" smtClean="0">
                <a:latin typeface="Arial"/>
                <a:cs typeface="Arial"/>
              </a:rPr>
              <a:t>Αυτή </a:t>
            </a:r>
            <a:r>
              <a:rPr lang="el-GR" sz="2400" dirty="0">
                <a:latin typeface="Arial"/>
                <a:cs typeface="Arial"/>
              </a:rPr>
              <a:t>η ανακάλυψη των αναγκών ή του κενού που υπάρχει στην αγορά και δεν </a:t>
            </a:r>
            <a:r>
              <a:rPr lang="el-GR" sz="2400" dirty="0" smtClean="0">
                <a:latin typeface="Arial"/>
                <a:cs typeface="Arial"/>
              </a:rPr>
              <a:t>εξυπηρετείται από </a:t>
            </a:r>
            <a:r>
              <a:rPr lang="el-GR" sz="2400" dirty="0">
                <a:latin typeface="Arial"/>
                <a:cs typeface="Arial"/>
              </a:rPr>
              <a:t>μια μορφή επιχείρησης ονομάζεται επιχειρηματική </a:t>
            </a:r>
            <a:r>
              <a:rPr lang="el-GR" sz="2400" dirty="0" smtClean="0">
                <a:latin typeface="Arial"/>
                <a:cs typeface="Arial"/>
              </a:rPr>
              <a:t>ευκαιρία.</a:t>
            </a:r>
            <a:endParaRPr lang="en-US" sz="2400" dirty="0">
              <a:latin typeface="Arial"/>
              <a:cs typeface="Arial"/>
            </a:endParaRPr>
          </a:p>
        </p:txBody>
      </p:sp>
    </p:spTree>
    <p:extLst>
      <p:ext uri="{BB962C8B-B14F-4D97-AF65-F5344CB8AC3E}">
        <p14:creationId xmlns:p14="http://schemas.microsoft.com/office/powerpoint/2010/main" val="6449252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9140"/>
            <a:ext cx="8229600" cy="2040006"/>
          </a:xfrm>
        </p:spPr>
        <p:txBody>
          <a:bodyPr/>
          <a:lstStyle/>
          <a:p>
            <a:r>
              <a:rPr lang="el-GR" dirty="0" smtClean="0">
                <a:latin typeface="Arial"/>
                <a:cs typeface="Arial"/>
              </a:rPr>
              <a:t>Παράδειγμα λογιστικών κινήσεων που προκαλούνται από Έσοδο</a:t>
            </a:r>
            <a:endParaRPr lang="en-US" dirty="0">
              <a:latin typeface="Arial"/>
              <a:cs typeface="Arial"/>
            </a:endParaRPr>
          </a:p>
        </p:txBody>
      </p:sp>
      <p:sp>
        <p:nvSpPr>
          <p:cNvPr id="3" name="Content Placeholder 2"/>
          <p:cNvSpPr>
            <a:spLocks noGrp="1"/>
          </p:cNvSpPr>
          <p:nvPr>
            <p:ph idx="1"/>
          </p:nvPr>
        </p:nvSpPr>
        <p:spPr>
          <a:xfrm>
            <a:off x="739775" y="2770095"/>
            <a:ext cx="7662864" cy="3052704"/>
          </a:xfrm>
        </p:spPr>
        <p:txBody>
          <a:bodyPr>
            <a:normAutofit/>
          </a:bodyPr>
          <a:lstStyle/>
          <a:p>
            <a:pPr marL="0" indent="0" algn="just">
              <a:buNone/>
            </a:pPr>
            <a:r>
              <a:rPr lang="el-GR" dirty="0">
                <a:latin typeface="Arial"/>
                <a:cs typeface="Arial"/>
              </a:rPr>
              <a:t>Η επιχείρηση Α παρέδωσε σε πελάτη προϊόντα αξίας 1600 ευρώ. Τα προϊόντα αυτά τα είχε παραγγείλει ο πελάτης πριν από 15 μέρες και είχε </a:t>
            </a:r>
            <a:r>
              <a:rPr lang="el-GR" u="sng" dirty="0">
                <a:latin typeface="Arial"/>
                <a:cs typeface="Arial"/>
              </a:rPr>
              <a:t>προκαταβάλλει</a:t>
            </a:r>
            <a:r>
              <a:rPr lang="el-GR" dirty="0">
                <a:latin typeface="Arial"/>
                <a:cs typeface="Arial"/>
              </a:rPr>
              <a:t> 600 ευρώ. Η εξόφληση της αξίας των προϊόντων έγινε ως εξής: </a:t>
            </a:r>
          </a:p>
          <a:p>
            <a:pPr lvl="1" algn="just"/>
            <a:r>
              <a:rPr lang="el-GR" dirty="0" smtClean="0">
                <a:latin typeface="Arial"/>
                <a:cs typeface="Arial"/>
              </a:rPr>
              <a:t>Ο </a:t>
            </a:r>
            <a:r>
              <a:rPr lang="el-GR" dirty="0">
                <a:latin typeface="Arial"/>
                <a:cs typeface="Arial"/>
              </a:rPr>
              <a:t>πελάτης κατέβαλε 500 ευρώ σε μετρητά. </a:t>
            </a:r>
          </a:p>
          <a:p>
            <a:pPr lvl="1" algn="just"/>
            <a:r>
              <a:rPr lang="el-GR" dirty="0" smtClean="0">
                <a:latin typeface="Arial"/>
                <a:cs typeface="Arial"/>
              </a:rPr>
              <a:t>Για το υπόλοιπο των </a:t>
            </a:r>
            <a:r>
              <a:rPr lang="el-GR" dirty="0">
                <a:latin typeface="Arial"/>
                <a:cs typeface="Arial"/>
              </a:rPr>
              <a:t>500 </a:t>
            </a:r>
            <a:r>
              <a:rPr lang="el-GR" dirty="0" smtClean="0">
                <a:latin typeface="Arial"/>
                <a:cs typeface="Arial"/>
              </a:rPr>
              <a:t>ευρώ κατέθεσε επιταγή </a:t>
            </a:r>
            <a:r>
              <a:rPr lang="el-GR" dirty="0">
                <a:latin typeface="Arial"/>
                <a:cs typeface="Arial"/>
              </a:rPr>
              <a:t>ισόποσης ονομαστικής αξίας. </a:t>
            </a:r>
          </a:p>
          <a:p>
            <a:endParaRPr lang="en-US" dirty="0"/>
          </a:p>
        </p:txBody>
      </p:sp>
    </p:spTree>
    <p:extLst>
      <p:ext uri="{BB962C8B-B14F-4D97-AF65-F5344CB8AC3E}">
        <p14:creationId xmlns:p14="http://schemas.microsoft.com/office/powerpoint/2010/main" val="66086807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Κινήσεις</a:t>
            </a:r>
            <a:r>
              <a:rPr lang="en-US" dirty="0" smtClean="0">
                <a:latin typeface="Arial"/>
                <a:cs typeface="Arial"/>
              </a:rPr>
              <a:t>:</a:t>
            </a:r>
            <a:r>
              <a:rPr lang="el-GR" dirty="0" smtClean="0"/>
              <a:t> </a:t>
            </a:r>
            <a:endParaRPr lang="en-US" dirty="0"/>
          </a:p>
        </p:txBody>
      </p:sp>
      <p:sp>
        <p:nvSpPr>
          <p:cNvPr id="3" name="Content Placeholder 2"/>
          <p:cNvSpPr>
            <a:spLocks noGrp="1"/>
          </p:cNvSpPr>
          <p:nvPr>
            <p:ph idx="1"/>
          </p:nvPr>
        </p:nvSpPr>
        <p:spPr>
          <a:xfrm>
            <a:off x="739775" y="2485835"/>
            <a:ext cx="7662864" cy="4080012"/>
          </a:xfrm>
        </p:spPr>
        <p:txBody>
          <a:bodyPr>
            <a:normAutofit fontScale="92500" lnSpcReduction="20000"/>
          </a:bodyPr>
          <a:lstStyle/>
          <a:p>
            <a:pPr marL="0" indent="0" algn="just">
              <a:buNone/>
            </a:pPr>
            <a:r>
              <a:rPr lang="el-GR" dirty="0">
                <a:latin typeface="Arial"/>
                <a:cs typeface="Arial"/>
              </a:rPr>
              <a:t>Την ημέρα που η επιχείρηση παρέδωσε στον πελάτη τα προϊόντα </a:t>
            </a:r>
            <a:r>
              <a:rPr lang="el-GR" dirty="0" err="1">
                <a:latin typeface="Arial"/>
                <a:cs typeface="Arial"/>
              </a:rPr>
              <a:t>είχαμε</a:t>
            </a:r>
            <a:r>
              <a:rPr lang="el-GR" dirty="0">
                <a:latin typeface="Arial"/>
                <a:cs typeface="Arial"/>
              </a:rPr>
              <a:t> </a:t>
            </a:r>
            <a:r>
              <a:rPr lang="el-GR" dirty="0" smtClean="0">
                <a:latin typeface="Arial"/>
                <a:cs typeface="Arial"/>
              </a:rPr>
              <a:t>έσοδο 1.600 </a:t>
            </a:r>
            <a:r>
              <a:rPr lang="el-GR" dirty="0">
                <a:latin typeface="Arial"/>
                <a:cs typeface="Arial"/>
              </a:rPr>
              <a:t>ευρώ. Με την πραγματοποίηση του εσόδου αυτού θα έχουμε τις ακόλουθες μεταβολές: </a:t>
            </a:r>
          </a:p>
          <a:p>
            <a:pPr algn="just"/>
            <a:r>
              <a:rPr lang="el-GR" dirty="0" smtClean="0">
                <a:latin typeface="Arial"/>
                <a:cs typeface="Arial"/>
              </a:rPr>
              <a:t>Θα </a:t>
            </a:r>
            <a:r>
              <a:rPr lang="el-GR" dirty="0">
                <a:latin typeface="Arial"/>
                <a:cs typeface="Arial"/>
              </a:rPr>
              <a:t>αυξηθεί το </a:t>
            </a:r>
            <a:r>
              <a:rPr lang="el-GR" dirty="0" smtClean="0">
                <a:latin typeface="Arial"/>
                <a:cs typeface="Arial"/>
              </a:rPr>
              <a:t>Ενεργητικό </a:t>
            </a:r>
            <a:r>
              <a:rPr lang="el-GR" dirty="0">
                <a:latin typeface="Arial"/>
                <a:cs typeface="Arial"/>
              </a:rPr>
              <a:t>λόγω της </a:t>
            </a:r>
            <a:r>
              <a:rPr lang="el-GR" dirty="0" smtClean="0">
                <a:latin typeface="Arial"/>
                <a:cs typeface="Arial"/>
              </a:rPr>
              <a:t>αύξησης των «Ταμειακών διαθεσίμων» </a:t>
            </a:r>
            <a:r>
              <a:rPr lang="el-GR" dirty="0">
                <a:latin typeface="Arial"/>
                <a:cs typeface="Arial"/>
              </a:rPr>
              <a:t>κατά 500 ευρώ. </a:t>
            </a:r>
          </a:p>
          <a:p>
            <a:pPr algn="just"/>
            <a:r>
              <a:rPr lang="el-GR" dirty="0" smtClean="0">
                <a:latin typeface="Arial"/>
                <a:cs typeface="Arial"/>
              </a:rPr>
              <a:t>Θα </a:t>
            </a:r>
            <a:r>
              <a:rPr lang="el-GR" dirty="0">
                <a:latin typeface="Arial"/>
                <a:cs typeface="Arial"/>
              </a:rPr>
              <a:t>αυξηθεί το </a:t>
            </a:r>
            <a:r>
              <a:rPr lang="el-GR" dirty="0" smtClean="0">
                <a:latin typeface="Arial"/>
                <a:cs typeface="Arial"/>
              </a:rPr>
              <a:t>Ενεργητικό </a:t>
            </a:r>
            <a:r>
              <a:rPr lang="el-GR" dirty="0">
                <a:latin typeface="Arial"/>
                <a:cs typeface="Arial"/>
              </a:rPr>
              <a:t>λόγω της αύξησης των </a:t>
            </a:r>
            <a:r>
              <a:rPr lang="el-GR" dirty="0" smtClean="0">
                <a:latin typeface="Arial"/>
                <a:cs typeface="Arial"/>
              </a:rPr>
              <a:t>«Εμπορικών απαιτήσεων» </a:t>
            </a:r>
            <a:r>
              <a:rPr lang="el-GR" dirty="0">
                <a:latin typeface="Arial"/>
                <a:cs typeface="Arial"/>
              </a:rPr>
              <a:t>κατά 500 </a:t>
            </a:r>
            <a:r>
              <a:rPr lang="el-GR" dirty="0" smtClean="0">
                <a:latin typeface="Arial"/>
                <a:cs typeface="Arial"/>
              </a:rPr>
              <a:t>ευρώ </a:t>
            </a:r>
            <a:endParaRPr lang="el-GR" dirty="0">
              <a:latin typeface="Arial"/>
              <a:cs typeface="Arial"/>
            </a:endParaRPr>
          </a:p>
          <a:p>
            <a:pPr algn="just"/>
            <a:r>
              <a:rPr lang="el-GR" dirty="0" smtClean="0">
                <a:latin typeface="Arial"/>
                <a:cs typeface="Arial"/>
              </a:rPr>
              <a:t>Θα </a:t>
            </a:r>
            <a:r>
              <a:rPr lang="el-GR" dirty="0">
                <a:latin typeface="Arial"/>
                <a:cs typeface="Arial"/>
              </a:rPr>
              <a:t>μειωθούν οι </a:t>
            </a:r>
            <a:r>
              <a:rPr lang="el-GR" dirty="0" smtClean="0">
                <a:latin typeface="Arial"/>
                <a:cs typeface="Arial"/>
              </a:rPr>
              <a:t>«Εμπορικές υποχρεώσεις» </a:t>
            </a:r>
            <a:r>
              <a:rPr lang="el-GR" dirty="0">
                <a:latin typeface="Arial"/>
                <a:cs typeface="Arial"/>
              </a:rPr>
              <a:t>λόγω της μείωσης στις </a:t>
            </a:r>
            <a:r>
              <a:rPr lang="el-GR" dirty="0" smtClean="0">
                <a:latin typeface="Arial"/>
                <a:cs typeface="Arial"/>
              </a:rPr>
              <a:t>«Προκαταβολές πελατών» κατά </a:t>
            </a:r>
            <a:r>
              <a:rPr lang="el-GR" dirty="0">
                <a:latin typeface="Arial"/>
                <a:cs typeface="Arial"/>
              </a:rPr>
              <a:t>600 </a:t>
            </a:r>
            <a:r>
              <a:rPr lang="el-GR" dirty="0" smtClean="0">
                <a:latin typeface="Arial"/>
                <a:cs typeface="Arial"/>
              </a:rPr>
              <a:t>ευρώ</a:t>
            </a:r>
            <a:r>
              <a:rPr lang="el-GR" dirty="0">
                <a:latin typeface="Arial"/>
                <a:cs typeface="Arial"/>
              </a:rPr>
              <a:t>. </a:t>
            </a:r>
          </a:p>
          <a:p>
            <a:pPr algn="just"/>
            <a:r>
              <a:rPr lang="el-GR" dirty="0" smtClean="0">
                <a:latin typeface="Arial"/>
                <a:cs typeface="Arial"/>
              </a:rPr>
              <a:t>Θα </a:t>
            </a:r>
            <a:r>
              <a:rPr lang="el-GR" dirty="0">
                <a:latin typeface="Arial"/>
                <a:cs typeface="Arial"/>
              </a:rPr>
              <a:t>αυξηθεί η </a:t>
            </a:r>
            <a:r>
              <a:rPr lang="el-GR" dirty="0" smtClean="0">
                <a:latin typeface="Arial"/>
                <a:cs typeface="Arial"/>
              </a:rPr>
              <a:t>Καθαρή θέση </a:t>
            </a:r>
            <a:r>
              <a:rPr lang="el-GR" dirty="0">
                <a:latin typeface="Arial"/>
                <a:cs typeface="Arial"/>
              </a:rPr>
              <a:t>λόγω της αύξησης των </a:t>
            </a:r>
            <a:r>
              <a:rPr lang="el-GR" dirty="0" smtClean="0">
                <a:latin typeface="Arial"/>
                <a:cs typeface="Arial"/>
              </a:rPr>
              <a:t>εσόδων πωλήσεων κατά 1.600 </a:t>
            </a:r>
            <a:r>
              <a:rPr lang="el-GR" dirty="0">
                <a:latin typeface="Arial"/>
                <a:cs typeface="Arial"/>
              </a:rPr>
              <a:t>ευρώ. </a:t>
            </a:r>
          </a:p>
        </p:txBody>
      </p:sp>
    </p:spTree>
    <p:extLst>
      <p:ext uri="{BB962C8B-B14F-4D97-AF65-F5344CB8AC3E}">
        <p14:creationId xmlns:p14="http://schemas.microsoft.com/office/powerpoint/2010/main" val="197650079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559765"/>
          </a:xfrm>
        </p:spPr>
        <p:txBody>
          <a:bodyPr/>
          <a:lstStyle/>
          <a:p>
            <a:r>
              <a:rPr lang="el-GR" dirty="0">
                <a:latin typeface="Arial"/>
                <a:cs typeface="Arial"/>
              </a:rPr>
              <a:t>Παράδειγμα λογιστικών κινήσεων που προκαλούνται από </a:t>
            </a:r>
            <a:r>
              <a:rPr lang="el-GR" dirty="0" smtClean="0">
                <a:latin typeface="Arial"/>
                <a:cs typeface="Arial"/>
              </a:rPr>
              <a:t>Έξοδο</a:t>
            </a:r>
            <a:endParaRPr lang="en-US" dirty="0"/>
          </a:p>
        </p:txBody>
      </p:sp>
      <p:sp>
        <p:nvSpPr>
          <p:cNvPr id="3" name="Content Placeholder 2"/>
          <p:cNvSpPr>
            <a:spLocks noGrp="1"/>
          </p:cNvSpPr>
          <p:nvPr>
            <p:ph idx="1"/>
          </p:nvPr>
        </p:nvSpPr>
        <p:spPr>
          <a:xfrm>
            <a:off x="622300" y="2620936"/>
            <a:ext cx="7886700" cy="3931402"/>
          </a:xfrm>
        </p:spPr>
        <p:txBody>
          <a:bodyPr>
            <a:normAutofit/>
          </a:bodyPr>
          <a:lstStyle/>
          <a:p>
            <a:pPr marL="0" indent="0" algn="just">
              <a:buNone/>
            </a:pPr>
            <a:r>
              <a:rPr lang="el-GR" dirty="0">
                <a:latin typeface="Arial"/>
                <a:cs typeface="Arial"/>
              </a:rPr>
              <a:t>Πωλήθηκαν προϊόντα από την επιχείρηση Α σε </a:t>
            </a:r>
            <a:r>
              <a:rPr lang="el-GR" dirty="0" smtClean="0">
                <a:latin typeface="Arial"/>
                <a:cs typeface="Arial"/>
              </a:rPr>
              <a:t>πελάτη αντί 1.600 </a:t>
            </a:r>
            <a:r>
              <a:rPr lang="el-GR" dirty="0">
                <a:latin typeface="Arial"/>
                <a:cs typeface="Arial"/>
              </a:rPr>
              <a:t>ευρώ. Το κόστος των </a:t>
            </a:r>
            <a:r>
              <a:rPr lang="el-GR" dirty="0" smtClean="0">
                <a:latin typeface="Arial"/>
                <a:cs typeface="Arial"/>
              </a:rPr>
              <a:t>προϊόντων ήταν 1.000 </a:t>
            </a:r>
            <a:r>
              <a:rPr lang="el-GR" dirty="0">
                <a:latin typeface="Arial"/>
                <a:cs typeface="Arial"/>
              </a:rPr>
              <a:t>ευρώ. </a:t>
            </a:r>
            <a:endParaRPr lang="el-GR" dirty="0" smtClean="0">
              <a:latin typeface="Arial"/>
              <a:cs typeface="Arial"/>
            </a:endParaRPr>
          </a:p>
          <a:p>
            <a:pPr marL="0" indent="0" algn="just">
              <a:buNone/>
            </a:pPr>
            <a:r>
              <a:rPr lang="el-GR" dirty="0" smtClean="0">
                <a:latin typeface="Arial"/>
                <a:cs typeface="Arial"/>
              </a:rPr>
              <a:t>Την </a:t>
            </a:r>
            <a:r>
              <a:rPr lang="el-GR" dirty="0">
                <a:latin typeface="Arial"/>
                <a:cs typeface="Arial"/>
              </a:rPr>
              <a:t>ημέρα που παραδόθηκαν τα </a:t>
            </a:r>
            <a:r>
              <a:rPr lang="el-GR" dirty="0" smtClean="0">
                <a:latin typeface="Arial"/>
                <a:cs typeface="Arial"/>
              </a:rPr>
              <a:t>προϊόντα </a:t>
            </a:r>
            <a:r>
              <a:rPr lang="el-GR" dirty="0">
                <a:latin typeface="Arial"/>
                <a:cs typeface="Arial"/>
              </a:rPr>
              <a:t>η </a:t>
            </a:r>
            <a:r>
              <a:rPr lang="el-GR" dirty="0" smtClean="0">
                <a:latin typeface="Arial"/>
                <a:cs typeface="Arial"/>
              </a:rPr>
              <a:t>επιχείρηση έκανε έξοδο 1.000 </a:t>
            </a:r>
            <a:r>
              <a:rPr lang="el-GR" dirty="0">
                <a:latin typeface="Arial"/>
                <a:cs typeface="Arial"/>
              </a:rPr>
              <a:t>ευρώ. Οι μεταβολές που διενεργούνται είναι: </a:t>
            </a:r>
            <a:endParaRPr lang="el-GR" dirty="0" smtClean="0">
              <a:latin typeface="Arial"/>
              <a:cs typeface="Arial"/>
            </a:endParaRPr>
          </a:p>
          <a:p>
            <a:pPr lvl="1" algn="just"/>
            <a:r>
              <a:rPr lang="el-GR" dirty="0" smtClean="0">
                <a:latin typeface="Arial"/>
                <a:cs typeface="Arial"/>
              </a:rPr>
              <a:t>Μειώνεται </a:t>
            </a:r>
            <a:r>
              <a:rPr lang="el-GR" dirty="0">
                <a:latin typeface="Arial"/>
                <a:cs typeface="Arial"/>
              </a:rPr>
              <a:t>το ενεργητικό λόγω της μείωσης του </a:t>
            </a:r>
            <a:r>
              <a:rPr lang="el-GR" dirty="0" smtClean="0">
                <a:latin typeface="Arial"/>
                <a:cs typeface="Arial"/>
              </a:rPr>
              <a:t>στοιχείου «Έτοιμα και ημιτελή προϊόντα» κατά 1.000 ευρώ</a:t>
            </a:r>
            <a:r>
              <a:rPr lang="el-GR" dirty="0">
                <a:latin typeface="Arial"/>
                <a:cs typeface="Arial"/>
              </a:rPr>
              <a:t>. </a:t>
            </a:r>
            <a:endParaRPr lang="el-GR" dirty="0" smtClean="0">
              <a:latin typeface="Arial"/>
              <a:cs typeface="Arial"/>
            </a:endParaRPr>
          </a:p>
          <a:p>
            <a:pPr lvl="1" algn="just"/>
            <a:r>
              <a:rPr lang="el-GR" dirty="0" smtClean="0">
                <a:latin typeface="Arial"/>
                <a:cs typeface="Arial"/>
              </a:rPr>
              <a:t>Μειώνεται </a:t>
            </a:r>
            <a:r>
              <a:rPr lang="el-GR" dirty="0">
                <a:latin typeface="Arial"/>
                <a:cs typeface="Arial"/>
              </a:rPr>
              <a:t>η </a:t>
            </a:r>
            <a:r>
              <a:rPr lang="el-GR" dirty="0" smtClean="0">
                <a:latin typeface="Arial"/>
                <a:cs typeface="Arial"/>
              </a:rPr>
              <a:t>«Καθαρή θέση» </a:t>
            </a:r>
            <a:r>
              <a:rPr lang="el-GR" dirty="0">
                <a:latin typeface="Arial"/>
                <a:cs typeface="Arial"/>
              </a:rPr>
              <a:t>λόγω της αύξησης του </a:t>
            </a:r>
            <a:r>
              <a:rPr lang="el-GR" dirty="0" smtClean="0">
                <a:latin typeface="Arial"/>
                <a:cs typeface="Arial"/>
              </a:rPr>
              <a:t>στοιχείου «Κόστος Πωλήσεων</a:t>
            </a:r>
            <a:r>
              <a:rPr lang="el-GR" dirty="0">
                <a:latin typeface="Arial"/>
                <a:cs typeface="Arial"/>
              </a:rPr>
              <a:t>» </a:t>
            </a:r>
            <a:r>
              <a:rPr lang="el-GR" dirty="0" smtClean="0">
                <a:latin typeface="Arial"/>
                <a:cs typeface="Arial"/>
              </a:rPr>
              <a:t>προϊόντων κατά 1.000 </a:t>
            </a:r>
            <a:r>
              <a:rPr lang="el-GR" dirty="0">
                <a:latin typeface="Arial"/>
                <a:cs typeface="Arial"/>
              </a:rPr>
              <a:t>ευρώ. Το στοιχείο </a:t>
            </a:r>
            <a:r>
              <a:rPr lang="el-GR" dirty="0" smtClean="0">
                <a:latin typeface="Arial"/>
                <a:cs typeface="Arial"/>
              </a:rPr>
              <a:t>«</a:t>
            </a:r>
            <a:r>
              <a:rPr lang="el-GR" dirty="0" err="1" smtClean="0">
                <a:latin typeface="Arial"/>
                <a:cs typeface="Arial"/>
              </a:rPr>
              <a:t>Κόστος</a:t>
            </a:r>
            <a:r>
              <a:rPr lang="el-GR" dirty="0" smtClean="0">
                <a:latin typeface="Arial"/>
                <a:cs typeface="Arial"/>
              </a:rPr>
              <a:t> </a:t>
            </a:r>
            <a:r>
              <a:rPr lang="el-GR" dirty="0">
                <a:latin typeface="Arial"/>
                <a:cs typeface="Arial"/>
              </a:rPr>
              <a:t>Πωλήσεων» εμφανίζει το έξοδο. </a:t>
            </a:r>
          </a:p>
          <a:p>
            <a:endParaRPr lang="en-US" dirty="0">
              <a:latin typeface="Arial"/>
              <a:cs typeface="Arial"/>
            </a:endParaRPr>
          </a:p>
        </p:txBody>
      </p:sp>
    </p:spTree>
    <p:extLst>
      <p:ext uri="{BB962C8B-B14F-4D97-AF65-F5344CB8AC3E}">
        <p14:creationId xmlns:p14="http://schemas.microsoft.com/office/powerpoint/2010/main" val="280776290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Βασικές λογιστικές αρχές</a:t>
            </a:r>
            <a:endParaRPr lang="en-US" dirty="0">
              <a:latin typeface="Arial"/>
              <a:cs typeface="Arial"/>
            </a:endParaRPr>
          </a:p>
        </p:txBody>
      </p:sp>
      <p:sp>
        <p:nvSpPr>
          <p:cNvPr id="3" name="Content Placeholder 2"/>
          <p:cNvSpPr>
            <a:spLocks noGrp="1"/>
          </p:cNvSpPr>
          <p:nvPr>
            <p:ph idx="1"/>
          </p:nvPr>
        </p:nvSpPr>
        <p:spPr>
          <a:xfrm>
            <a:off x="739775" y="2323714"/>
            <a:ext cx="7662864" cy="4363723"/>
          </a:xfrm>
        </p:spPr>
        <p:txBody>
          <a:bodyPr>
            <a:normAutofit fontScale="85000" lnSpcReduction="20000"/>
          </a:bodyPr>
          <a:lstStyle/>
          <a:p>
            <a:pPr algn="just"/>
            <a:r>
              <a:rPr lang="el-GR" dirty="0" smtClean="0">
                <a:latin typeface="Arial"/>
                <a:cs typeface="Arial"/>
              </a:rPr>
              <a:t>Έσοδο </a:t>
            </a:r>
            <a:r>
              <a:rPr lang="el-GR" dirty="0">
                <a:latin typeface="Arial"/>
                <a:cs typeface="Arial"/>
              </a:rPr>
              <a:t>έχουμε από τη στιγμή που παραδοθεί το προϊόν ή η υπηρεσία, </a:t>
            </a:r>
            <a:r>
              <a:rPr lang="el-GR" u="sng" dirty="0">
                <a:latin typeface="Arial"/>
                <a:cs typeface="Arial"/>
              </a:rPr>
              <a:t>άσχετα με την εισπρακτική πολιτική</a:t>
            </a:r>
            <a:r>
              <a:rPr lang="el-GR" dirty="0">
                <a:latin typeface="Arial"/>
                <a:cs typeface="Arial"/>
              </a:rPr>
              <a:t> (αν έχει προεισπραχτεί ή θα εισπραχθεί αμέσως ή μετά από 6 μήνες) και γι’ αυτό φορολογείται άμεσα. </a:t>
            </a:r>
          </a:p>
          <a:p>
            <a:pPr algn="just"/>
            <a:r>
              <a:rPr lang="el-GR" dirty="0" smtClean="0">
                <a:latin typeface="Arial"/>
                <a:cs typeface="Arial"/>
              </a:rPr>
              <a:t>Έξοδο έχουμε </a:t>
            </a:r>
            <a:r>
              <a:rPr lang="el-GR" dirty="0">
                <a:latin typeface="Arial"/>
                <a:cs typeface="Arial"/>
              </a:rPr>
              <a:t>τη στιγμή που </a:t>
            </a:r>
            <a:r>
              <a:rPr lang="el-GR" dirty="0" smtClean="0">
                <a:latin typeface="Arial"/>
                <a:cs typeface="Arial"/>
              </a:rPr>
              <a:t>λαμβάνουμε </a:t>
            </a:r>
            <a:r>
              <a:rPr lang="el-GR" dirty="0">
                <a:latin typeface="Arial"/>
                <a:cs typeface="Arial"/>
              </a:rPr>
              <a:t>την υπηρεσία, άσχετα αν </a:t>
            </a:r>
            <a:r>
              <a:rPr lang="el-GR" dirty="0" smtClean="0">
                <a:latin typeface="Arial"/>
                <a:cs typeface="Arial"/>
              </a:rPr>
              <a:t>καταβάλλαμε άμεσα το τίμημα ή το χρωστάμε. </a:t>
            </a:r>
          </a:p>
          <a:p>
            <a:pPr algn="just"/>
            <a:r>
              <a:rPr lang="el-GR" dirty="0" smtClean="0">
                <a:latin typeface="Arial"/>
                <a:cs typeface="Arial"/>
              </a:rPr>
              <a:t>Κόστος </a:t>
            </a:r>
            <a:r>
              <a:rPr lang="el-GR" dirty="0">
                <a:latin typeface="Arial"/>
                <a:cs typeface="Arial"/>
              </a:rPr>
              <a:t>υπάρχει όσο έχουμε στοιχείο του </a:t>
            </a:r>
            <a:r>
              <a:rPr lang="el-GR" dirty="0" smtClean="0">
                <a:latin typeface="Arial"/>
                <a:cs typeface="Arial"/>
              </a:rPr>
              <a:t>Ισολογισμού</a:t>
            </a:r>
            <a:r>
              <a:rPr lang="el-GR" dirty="0">
                <a:latin typeface="Arial"/>
                <a:cs typeface="Arial"/>
              </a:rPr>
              <a:t>, ενώ έξοδο είναι η ανάλωση του κόστους</a:t>
            </a:r>
            <a:r>
              <a:rPr lang="el-GR" dirty="0" smtClean="0">
                <a:latin typeface="Arial"/>
                <a:cs typeface="Arial"/>
              </a:rPr>
              <a:t>. </a:t>
            </a:r>
          </a:p>
          <a:p>
            <a:pPr algn="just"/>
            <a:r>
              <a:rPr lang="el-GR" dirty="0" smtClean="0">
                <a:latin typeface="Arial"/>
                <a:cs typeface="Arial"/>
              </a:rPr>
              <a:t>Στα </a:t>
            </a:r>
            <a:r>
              <a:rPr lang="el-GR" dirty="0">
                <a:latin typeface="Arial"/>
                <a:cs typeface="Arial"/>
              </a:rPr>
              <a:t>αποτελέσματα χρήσης περιλαμβάνονται μόνο έσοδα και έξοδα. </a:t>
            </a:r>
            <a:endParaRPr lang="el-GR" dirty="0" smtClean="0">
              <a:latin typeface="Arial"/>
              <a:cs typeface="Arial"/>
            </a:endParaRPr>
          </a:p>
          <a:p>
            <a:pPr algn="just"/>
            <a:r>
              <a:rPr lang="el-GR" dirty="0" smtClean="0">
                <a:latin typeface="Arial"/>
                <a:cs typeface="Arial"/>
              </a:rPr>
              <a:t>Στον </a:t>
            </a:r>
            <a:r>
              <a:rPr lang="el-GR" dirty="0">
                <a:latin typeface="Arial"/>
                <a:cs typeface="Arial"/>
              </a:rPr>
              <a:t>ι</a:t>
            </a:r>
            <a:r>
              <a:rPr lang="el-GR" dirty="0" smtClean="0">
                <a:latin typeface="Arial"/>
                <a:cs typeface="Arial"/>
              </a:rPr>
              <a:t>σολογισμό </a:t>
            </a:r>
            <a:r>
              <a:rPr lang="el-GR" dirty="0">
                <a:latin typeface="Arial"/>
                <a:cs typeface="Arial"/>
              </a:rPr>
              <a:t>περιλαμβάνονται ΜΟΝΟ μέσα </a:t>
            </a:r>
            <a:r>
              <a:rPr lang="el-GR" dirty="0" smtClean="0">
                <a:latin typeface="Arial"/>
                <a:cs typeface="Arial"/>
              </a:rPr>
              <a:t>επιχειρηματικής δράσης </a:t>
            </a:r>
            <a:r>
              <a:rPr lang="el-GR" dirty="0">
                <a:latin typeface="Arial"/>
                <a:cs typeface="Arial"/>
              </a:rPr>
              <a:t>και υποχρεώσεις, ενώ ΠΟΤΕ δεν περιλαμβάνονται έσοδα και έξοδα εκτός από τα κεφαλαιοποιημένα έξοδα.</a:t>
            </a:r>
            <a:endParaRPr lang="en-US" dirty="0">
              <a:latin typeface="Arial"/>
              <a:cs typeface="Arial"/>
            </a:endParaRPr>
          </a:p>
        </p:txBody>
      </p:sp>
    </p:spTree>
    <p:extLst>
      <p:ext uri="{BB962C8B-B14F-4D97-AF65-F5344CB8AC3E}">
        <p14:creationId xmlns:p14="http://schemas.microsoft.com/office/powerpoint/2010/main" val="69909459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36693"/>
            <a:ext cx="6400800" cy="2181067"/>
          </a:xfrm>
        </p:spPr>
        <p:txBody>
          <a:bodyPr/>
          <a:lstStyle/>
          <a:p>
            <a:r>
              <a:rPr lang="el-GR" dirty="0" smtClean="0">
                <a:latin typeface="Arial"/>
                <a:cs typeface="Arial"/>
              </a:rPr>
              <a:t>Προϋπολογισμός</a:t>
            </a:r>
            <a:br>
              <a:rPr lang="el-GR" dirty="0" smtClean="0">
                <a:latin typeface="Arial"/>
                <a:cs typeface="Arial"/>
              </a:rPr>
            </a:br>
            <a:r>
              <a:rPr lang="el-GR" dirty="0" smtClean="0">
                <a:latin typeface="Arial"/>
                <a:cs typeface="Arial"/>
              </a:rPr>
              <a:t>Επιχειρησιακής λειτουργίας</a:t>
            </a:r>
            <a:endParaRPr lang="en-US" dirty="0">
              <a:latin typeface="Arial"/>
              <a:cs typeface="Arial"/>
            </a:endParaRP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01879883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Λειτουργικός Προϋπολογισμός</a:t>
            </a:r>
            <a:endParaRPr lang="en-US" dirty="0"/>
          </a:p>
        </p:txBody>
      </p:sp>
      <p:sp>
        <p:nvSpPr>
          <p:cNvPr id="3" name="Content Placeholder 2"/>
          <p:cNvSpPr>
            <a:spLocks noGrp="1"/>
          </p:cNvSpPr>
          <p:nvPr>
            <p:ph idx="1"/>
          </p:nvPr>
        </p:nvSpPr>
        <p:spPr>
          <a:xfrm>
            <a:off x="739775" y="2364245"/>
            <a:ext cx="7662864" cy="4174582"/>
          </a:xfrm>
        </p:spPr>
        <p:txBody>
          <a:bodyPr>
            <a:normAutofit fontScale="92500"/>
          </a:bodyPr>
          <a:lstStyle/>
          <a:p>
            <a:pPr algn="just"/>
            <a:r>
              <a:rPr lang="el-GR" dirty="0">
                <a:latin typeface="Arial"/>
                <a:cs typeface="Arial"/>
              </a:rPr>
              <a:t>Ε</a:t>
            </a:r>
            <a:r>
              <a:rPr lang="el-GR" dirty="0" smtClean="0">
                <a:latin typeface="Arial"/>
                <a:cs typeface="Arial"/>
              </a:rPr>
              <a:t>κτίμηση </a:t>
            </a:r>
            <a:r>
              <a:rPr lang="el-GR" dirty="0">
                <a:latin typeface="Arial"/>
                <a:cs typeface="Arial"/>
              </a:rPr>
              <a:t>των εσόδων και των </a:t>
            </a:r>
            <a:r>
              <a:rPr lang="el-GR" dirty="0" smtClean="0">
                <a:latin typeface="Arial"/>
                <a:cs typeface="Arial"/>
              </a:rPr>
              <a:t>δαπανών (λειτουργίας) που βαραίνουν </a:t>
            </a:r>
            <a:r>
              <a:rPr lang="el-GR" dirty="0">
                <a:latin typeface="Arial"/>
                <a:cs typeface="Arial"/>
              </a:rPr>
              <a:t>τα έσοδα της </a:t>
            </a:r>
            <a:r>
              <a:rPr lang="el-GR" dirty="0" smtClean="0">
                <a:latin typeface="Arial"/>
                <a:cs typeface="Arial"/>
              </a:rPr>
              <a:t>επιχείρησης. </a:t>
            </a:r>
          </a:p>
          <a:p>
            <a:pPr algn="just"/>
            <a:r>
              <a:rPr lang="el-GR" dirty="0" smtClean="0">
                <a:latin typeface="Arial"/>
                <a:cs typeface="Arial"/>
              </a:rPr>
              <a:t>Πηγές εσόδων αποτελούν οι πωλήσεις εμπορευμάτων και α’ υλών και η παροχή υπηρεσιών.</a:t>
            </a:r>
          </a:p>
          <a:p>
            <a:pPr algn="just"/>
            <a:r>
              <a:rPr lang="el-GR" dirty="0" smtClean="0">
                <a:latin typeface="Arial"/>
                <a:cs typeface="Arial"/>
              </a:rPr>
              <a:t>Λειτουργικές </a:t>
            </a:r>
            <a:r>
              <a:rPr lang="el-GR" dirty="0">
                <a:latin typeface="Arial"/>
                <a:cs typeface="Arial"/>
              </a:rPr>
              <a:t>δαπάνες είναι το κόστος πωληθέντων, </a:t>
            </a:r>
            <a:r>
              <a:rPr lang="el-GR" dirty="0" smtClean="0">
                <a:latin typeface="Arial"/>
                <a:cs typeface="Arial"/>
              </a:rPr>
              <a:t>οι λειτουργικές </a:t>
            </a:r>
            <a:r>
              <a:rPr lang="el-GR" dirty="0">
                <a:latin typeface="Arial"/>
                <a:cs typeface="Arial"/>
              </a:rPr>
              <a:t>δαπάνες, οι χρηματοοικονομικές δαπάνες κ.λ.π. </a:t>
            </a:r>
            <a:endParaRPr lang="el-GR" dirty="0" smtClean="0">
              <a:latin typeface="Arial"/>
              <a:cs typeface="Arial"/>
            </a:endParaRPr>
          </a:p>
          <a:p>
            <a:pPr algn="just"/>
            <a:r>
              <a:rPr lang="el-GR" dirty="0" smtClean="0">
                <a:latin typeface="Arial"/>
                <a:cs typeface="Arial"/>
              </a:rPr>
              <a:t>Η </a:t>
            </a:r>
            <a:r>
              <a:rPr lang="el-GR" dirty="0">
                <a:latin typeface="Arial"/>
                <a:cs typeface="Arial"/>
              </a:rPr>
              <a:t>κατηγοριοποίηση </a:t>
            </a:r>
            <a:r>
              <a:rPr lang="el-GR" dirty="0" smtClean="0">
                <a:latin typeface="Arial"/>
                <a:cs typeface="Arial"/>
              </a:rPr>
              <a:t>των δαπανών </a:t>
            </a:r>
            <a:r>
              <a:rPr lang="el-GR" dirty="0">
                <a:latin typeface="Arial"/>
                <a:cs typeface="Arial"/>
              </a:rPr>
              <a:t>προσαρμόζεται σύμφωνα με τη δομή και την κύρια δραστηριότητα κάθε εταιρείας.</a:t>
            </a:r>
          </a:p>
          <a:p>
            <a:pPr algn="just"/>
            <a:r>
              <a:rPr lang="el-GR" dirty="0">
                <a:latin typeface="Arial"/>
                <a:cs typeface="Arial"/>
              </a:rPr>
              <a:t>Κατά τον λειτουργικό προϋπολογισμό έχουμε μια απεικόνιση της </a:t>
            </a:r>
            <a:r>
              <a:rPr lang="el-GR" dirty="0" smtClean="0">
                <a:latin typeface="Arial"/>
                <a:cs typeface="Arial"/>
              </a:rPr>
              <a:t>επιχειρηματικής δραστηριότητας</a:t>
            </a:r>
            <a:r>
              <a:rPr lang="el-GR" dirty="0">
                <a:latin typeface="Arial"/>
                <a:cs typeface="Arial"/>
              </a:rPr>
              <a:t>.</a:t>
            </a:r>
            <a:endParaRPr lang="en-US" dirty="0">
              <a:latin typeface="Arial"/>
              <a:cs typeface="Arial"/>
            </a:endParaRPr>
          </a:p>
        </p:txBody>
      </p:sp>
    </p:spTree>
    <p:extLst>
      <p:ext uri="{BB962C8B-B14F-4D97-AF65-F5344CB8AC3E}">
        <p14:creationId xmlns:p14="http://schemas.microsoft.com/office/powerpoint/2010/main" val="4119128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Λειτουργικός </a:t>
            </a:r>
            <a:r>
              <a:rPr lang="el-GR" dirty="0" smtClean="0">
                <a:latin typeface="Arial"/>
                <a:cs typeface="Arial"/>
              </a:rPr>
              <a:t>Προϋπολογισμός</a:t>
            </a:r>
            <a:br>
              <a:rPr lang="el-GR" dirty="0" smtClean="0">
                <a:latin typeface="Arial"/>
                <a:cs typeface="Arial"/>
              </a:rPr>
            </a:br>
            <a:r>
              <a:rPr lang="el-GR" sz="3600" dirty="0">
                <a:latin typeface="Arial"/>
                <a:cs typeface="Arial"/>
              </a:rPr>
              <a:t>Π</a:t>
            </a:r>
            <a:r>
              <a:rPr lang="el-GR" sz="3600" dirty="0" smtClean="0">
                <a:latin typeface="Arial"/>
                <a:cs typeface="Arial"/>
              </a:rPr>
              <a:t>ροϋποθέσεις επιτυχίας</a:t>
            </a:r>
            <a:endParaRPr lang="en-US" sz="3600" dirty="0"/>
          </a:p>
        </p:txBody>
      </p:sp>
      <p:sp>
        <p:nvSpPr>
          <p:cNvPr id="3" name="Content Placeholder 2"/>
          <p:cNvSpPr>
            <a:spLocks noGrp="1"/>
          </p:cNvSpPr>
          <p:nvPr>
            <p:ph idx="1"/>
          </p:nvPr>
        </p:nvSpPr>
        <p:spPr>
          <a:xfrm>
            <a:off x="739775" y="2499345"/>
            <a:ext cx="7662864" cy="4025972"/>
          </a:xfrm>
        </p:spPr>
        <p:txBody>
          <a:bodyPr>
            <a:normAutofit fontScale="77500" lnSpcReduction="20000"/>
          </a:bodyPr>
          <a:lstStyle/>
          <a:p>
            <a:pPr marL="0" indent="0" algn="just">
              <a:buNone/>
            </a:pPr>
            <a:r>
              <a:rPr lang="el-GR" dirty="0">
                <a:latin typeface="Arial"/>
                <a:cs typeface="Arial"/>
              </a:rPr>
              <a:t>Για </a:t>
            </a:r>
            <a:r>
              <a:rPr lang="el-GR" dirty="0" smtClean="0">
                <a:latin typeface="Arial"/>
                <a:cs typeface="Arial"/>
              </a:rPr>
              <a:t>την επίτευξη καλού αποτελέσματατος </a:t>
            </a:r>
            <a:r>
              <a:rPr lang="el-GR" dirty="0">
                <a:latin typeface="Arial"/>
                <a:cs typeface="Arial"/>
              </a:rPr>
              <a:t>ως προς την ποιότητα και </a:t>
            </a:r>
            <a:r>
              <a:rPr lang="el-GR" dirty="0" smtClean="0">
                <a:latin typeface="Arial"/>
                <a:cs typeface="Arial"/>
              </a:rPr>
              <a:t>την πληρότητα </a:t>
            </a:r>
            <a:r>
              <a:rPr lang="el-GR" dirty="0">
                <a:latin typeface="Arial"/>
                <a:cs typeface="Arial"/>
              </a:rPr>
              <a:t>του προϋπολογισμού απαιτούνται οι παρακάτω </a:t>
            </a:r>
            <a:r>
              <a:rPr lang="el-GR" dirty="0" smtClean="0">
                <a:latin typeface="Arial"/>
                <a:cs typeface="Arial"/>
              </a:rPr>
              <a:t>ενέργειες:</a:t>
            </a:r>
          </a:p>
          <a:p>
            <a:pPr algn="just"/>
            <a:r>
              <a:rPr lang="el-GR" dirty="0" smtClean="0">
                <a:latin typeface="Arial"/>
                <a:cs typeface="Arial"/>
              </a:rPr>
              <a:t>Σχεδιασμός σαφούς διαδικασίας </a:t>
            </a:r>
            <a:r>
              <a:rPr lang="el-GR" dirty="0">
                <a:latin typeface="Arial"/>
                <a:cs typeface="Arial"/>
              </a:rPr>
              <a:t>που θα περιλαμβάνει όλες τις δραστηριότητες, </a:t>
            </a:r>
            <a:r>
              <a:rPr lang="el-GR" dirty="0" smtClean="0">
                <a:latin typeface="Arial"/>
                <a:cs typeface="Arial"/>
              </a:rPr>
              <a:t>τους εμπλεκόμενους</a:t>
            </a:r>
            <a:r>
              <a:rPr lang="el-GR" dirty="0">
                <a:latin typeface="Arial"/>
                <a:cs typeface="Arial"/>
              </a:rPr>
              <a:t>, τις πληροφορίες και τις μεθοδολογίες που θα </a:t>
            </a:r>
            <a:r>
              <a:rPr lang="el-GR" dirty="0" smtClean="0">
                <a:latin typeface="Arial"/>
                <a:cs typeface="Arial"/>
              </a:rPr>
              <a:t>χρησιμοποιηθούν κατά </a:t>
            </a:r>
            <a:r>
              <a:rPr lang="el-GR" dirty="0">
                <a:latin typeface="Arial"/>
                <a:cs typeface="Arial"/>
              </a:rPr>
              <a:t>την προετοιμασία του προϋπολογισμού</a:t>
            </a:r>
            <a:r>
              <a:rPr lang="el-GR" dirty="0" smtClean="0">
                <a:latin typeface="Arial"/>
                <a:cs typeface="Arial"/>
              </a:rPr>
              <a:t>.</a:t>
            </a:r>
          </a:p>
          <a:p>
            <a:pPr algn="just"/>
            <a:r>
              <a:rPr lang="el-GR" dirty="0">
                <a:latin typeface="Arial"/>
                <a:cs typeface="Arial"/>
              </a:rPr>
              <a:t>Β</a:t>
            </a:r>
            <a:r>
              <a:rPr lang="el-GR" dirty="0" smtClean="0">
                <a:latin typeface="Arial"/>
                <a:cs typeface="Arial"/>
              </a:rPr>
              <a:t>αρύτητα </a:t>
            </a:r>
            <a:r>
              <a:rPr lang="el-GR" dirty="0">
                <a:latin typeface="Arial"/>
                <a:cs typeface="Arial"/>
              </a:rPr>
              <a:t>στην στοχοθέτηση των πωλήσεων, </a:t>
            </a:r>
            <a:r>
              <a:rPr lang="el-GR" dirty="0" smtClean="0">
                <a:latin typeface="Arial"/>
                <a:cs typeface="Arial"/>
              </a:rPr>
              <a:t>βάσει των πωλήσεων προσδιορίζονται </a:t>
            </a:r>
            <a:r>
              <a:rPr lang="el-GR" dirty="0">
                <a:latin typeface="Arial"/>
                <a:cs typeface="Arial"/>
              </a:rPr>
              <a:t>όλοι οι επιμέρους προϋπολογισμοί εσόδων και εξόδων </a:t>
            </a:r>
            <a:r>
              <a:rPr lang="el-GR" dirty="0" smtClean="0">
                <a:latin typeface="Arial"/>
                <a:cs typeface="Arial"/>
              </a:rPr>
              <a:t>της επιχείρησης </a:t>
            </a:r>
            <a:r>
              <a:rPr lang="el-GR" dirty="0">
                <a:latin typeface="Arial"/>
                <a:cs typeface="Arial"/>
              </a:rPr>
              <a:t>και κατ' επέκταση ο προσδιορισμός της ταμειακής ροής</a:t>
            </a:r>
            <a:r>
              <a:rPr lang="el-GR" dirty="0" smtClean="0">
                <a:latin typeface="Arial"/>
                <a:cs typeface="Arial"/>
              </a:rPr>
              <a:t>.</a:t>
            </a:r>
          </a:p>
          <a:p>
            <a:pPr algn="just"/>
            <a:r>
              <a:rPr lang="el-GR" dirty="0">
                <a:latin typeface="Arial"/>
                <a:cs typeface="Arial"/>
              </a:rPr>
              <a:t>Ε</a:t>
            </a:r>
            <a:r>
              <a:rPr lang="el-GR" dirty="0" smtClean="0">
                <a:latin typeface="Arial"/>
                <a:cs typeface="Arial"/>
              </a:rPr>
              <a:t>μπλοκή </a:t>
            </a:r>
            <a:r>
              <a:rPr lang="el-GR" dirty="0">
                <a:latin typeface="Arial"/>
                <a:cs typeface="Arial"/>
              </a:rPr>
              <a:t>όλων των ατόμων που έχουν την ευθύνη για δαπάνες και </a:t>
            </a:r>
            <a:r>
              <a:rPr lang="el-GR" dirty="0" smtClean="0">
                <a:latin typeface="Arial"/>
                <a:cs typeface="Arial"/>
              </a:rPr>
              <a:t>έσοδα στην διαδικασία και στοχοθέτηση αυτών ως προς την εκπλήρωση.</a:t>
            </a:r>
          </a:p>
          <a:p>
            <a:pPr algn="just"/>
            <a:r>
              <a:rPr lang="el-GR" dirty="0" smtClean="0">
                <a:latin typeface="Arial"/>
                <a:cs typeface="Arial"/>
              </a:rPr>
              <a:t>Λειτουργία της διαδικασίας </a:t>
            </a:r>
            <a:r>
              <a:rPr lang="el-GR" dirty="0">
                <a:latin typeface="Arial"/>
                <a:cs typeface="Arial"/>
              </a:rPr>
              <a:t>του προϋπολογισμού ως μηχανισμός </a:t>
            </a:r>
            <a:r>
              <a:rPr lang="el-GR" dirty="0" smtClean="0">
                <a:latin typeface="Arial"/>
                <a:cs typeface="Arial"/>
              </a:rPr>
              <a:t>σύνδεσης της επιχειρησιακής στρατηγικής </a:t>
            </a:r>
            <a:r>
              <a:rPr lang="el-GR" dirty="0">
                <a:latin typeface="Arial"/>
                <a:cs typeface="Arial"/>
              </a:rPr>
              <a:t>με την καθημερινότητα.</a:t>
            </a:r>
            <a:endParaRPr lang="el-GR" dirty="0" smtClean="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30784091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451685"/>
          </a:xfrm>
        </p:spPr>
        <p:txBody>
          <a:bodyPr/>
          <a:lstStyle/>
          <a:p>
            <a:r>
              <a:rPr lang="el-GR" dirty="0">
                <a:latin typeface="Arial"/>
                <a:cs typeface="Arial"/>
              </a:rPr>
              <a:t>Προϋπολογισμός Ταμειακής Ροής</a:t>
            </a:r>
            <a:endParaRPr lang="en-US" dirty="0">
              <a:latin typeface="Arial"/>
              <a:cs typeface="Arial"/>
            </a:endParaRPr>
          </a:p>
        </p:txBody>
      </p:sp>
      <p:sp>
        <p:nvSpPr>
          <p:cNvPr id="3" name="Content Placeholder 2"/>
          <p:cNvSpPr>
            <a:spLocks noGrp="1"/>
          </p:cNvSpPr>
          <p:nvPr>
            <p:ph idx="1"/>
          </p:nvPr>
        </p:nvSpPr>
        <p:spPr>
          <a:xfrm>
            <a:off x="739775" y="2647955"/>
            <a:ext cx="7662864" cy="3688221"/>
          </a:xfrm>
        </p:spPr>
        <p:txBody>
          <a:bodyPr>
            <a:normAutofit fontScale="92500" lnSpcReduction="20000"/>
          </a:bodyPr>
          <a:lstStyle/>
          <a:p>
            <a:pPr algn="just"/>
            <a:r>
              <a:rPr lang="el-GR" dirty="0">
                <a:latin typeface="Arial"/>
                <a:cs typeface="Arial"/>
              </a:rPr>
              <a:t>Κ</a:t>
            </a:r>
            <a:r>
              <a:rPr lang="el-GR" dirty="0" smtClean="0">
                <a:latin typeface="Arial"/>
                <a:cs typeface="Arial"/>
              </a:rPr>
              <a:t>ύριος </a:t>
            </a:r>
            <a:r>
              <a:rPr lang="el-GR" dirty="0">
                <a:latin typeface="Arial"/>
                <a:cs typeface="Arial"/>
              </a:rPr>
              <a:t>σκοπός </a:t>
            </a:r>
            <a:r>
              <a:rPr lang="el-GR" dirty="0" smtClean="0">
                <a:latin typeface="Arial"/>
                <a:cs typeface="Arial"/>
              </a:rPr>
              <a:t>του προϋπολογισμού </a:t>
            </a:r>
            <a:r>
              <a:rPr lang="el-GR" dirty="0">
                <a:latin typeface="Arial"/>
                <a:cs typeface="Arial"/>
              </a:rPr>
              <a:t>ταμειακών ροών είναι η παροχή πληροφοριών </a:t>
            </a:r>
            <a:r>
              <a:rPr lang="el-GR" dirty="0" smtClean="0">
                <a:latin typeface="Arial"/>
                <a:cs typeface="Arial"/>
              </a:rPr>
              <a:t>σχετικά με </a:t>
            </a:r>
            <a:r>
              <a:rPr lang="el-GR" dirty="0">
                <a:latin typeface="Arial"/>
                <a:cs typeface="Arial"/>
              </a:rPr>
              <a:t>την εισροή και την εκροή μετρητών που πραγματοποιεί η επιχείρηση σε </a:t>
            </a:r>
            <a:r>
              <a:rPr lang="el-GR" dirty="0" smtClean="0">
                <a:latin typeface="Arial"/>
                <a:cs typeface="Arial"/>
              </a:rPr>
              <a:t>πραγματικό χρόνο.</a:t>
            </a:r>
          </a:p>
          <a:p>
            <a:pPr algn="just"/>
            <a:r>
              <a:rPr lang="el-GR" dirty="0">
                <a:latin typeface="Arial"/>
                <a:cs typeface="Arial"/>
              </a:rPr>
              <a:t>Για παράδειγμα, όταν εκδίδεται ένα τιμολόγιο πώλησης δεν σημαίνει ότι την ίδια </a:t>
            </a:r>
            <a:r>
              <a:rPr lang="el-GR" dirty="0" smtClean="0">
                <a:latin typeface="Arial"/>
                <a:cs typeface="Arial"/>
              </a:rPr>
              <a:t>μέρα θα </a:t>
            </a:r>
            <a:r>
              <a:rPr lang="el-GR" dirty="0">
                <a:latin typeface="Arial"/>
                <a:cs typeface="Arial"/>
              </a:rPr>
              <a:t>έχουμε εισροή μετρητών στην επιχείρηση. Τα χρήματα μπορεί να καταβληθούν από </a:t>
            </a:r>
            <a:r>
              <a:rPr lang="el-GR" dirty="0" smtClean="0">
                <a:latin typeface="Arial"/>
                <a:cs typeface="Arial"/>
              </a:rPr>
              <a:t>τον πελάτη </a:t>
            </a:r>
            <a:r>
              <a:rPr lang="el-GR" dirty="0">
                <a:latin typeface="Arial"/>
                <a:cs typeface="Arial"/>
              </a:rPr>
              <a:t>μετά από </a:t>
            </a:r>
            <a:r>
              <a:rPr lang="el-GR" dirty="0" smtClean="0">
                <a:latin typeface="Arial"/>
                <a:cs typeface="Arial"/>
              </a:rPr>
              <a:t>2 </a:t>
            </a:r>
            <a:r>
              <a:rPr lang="el-GR" dirty="0">
                <a:latin typeface="Arial"/>
                <a:cs typeface="Arial"/>
              </a:rPr>
              <a:t>ή </a:t>
            </a:r>
            <a:r>
              <a:rPr lang="el-GR" dirty="0" smtClean="0">
                <a:latin typeface="Arial"/>
                <a:cs typeface="Arial"/>
              </a:rPr>
              <a:t>3 </a:t>
            </a:r>
            <a:r>
              <a:rPr lang="el-GR" dirty="0">
                <a:latin typeface="Arial"/>
                <a:cs typeface="Arial"/>
              </a:rPr>
              <a:t>μήνες</a:t>
            </a:r>
            <a:r>
              <a:rPr lang="el-GR" dirty="0" smtClean="0">
                <a:latin typeface="Arial"/>
                <a:cs typeface="Arial"/>
              </a:rPr>
              <a:t>. Τότε θα υπολογιστεί η εισροή των μετρητών για τον προγραμματισμό </a:t>
            </a:r>
            <a:r>
              <a:rPr lang="el-GR" dirty="0">
                <a:latin typeface="Arial"/>
                <a:cs typeface="Arial"/>
              </a:rPr>
              <a:t>της ρευστότητας της </a:t>
            </a:r>
            <a:r>
              <a:rPr lang="el-GR" dirty="0" smtClean="0">
                <a:latin typeface="Arial"/>
                <a:cs typeface="Arial"/>
              </a:rPr>
              <a:t>επιχείρησης.</a:t>
            </a:r>
          </a:p>
          <a:p>
            <a:pPr algn="just"/>
            <a:r>
              <a:rPr lang="el-GR" dirty="0" smtClean="0">
                <a:latin typeface="Arial"/>
                <a:cs typeface="Arial"/>
              </a:rPr>
              <a:t>Το αντίστοιχο πράτουμε </a:t>
            </a:r>
            <a:r>
              <a:rPr lang="el-GR" dirty="0">
                <a:latin typeface="Arial"/>
                <a:cs typeface="Arial"/>
              </a:rPr>
              <a:t>και με τις αγορές που κάνει η </a:t>
            </a:r>
            <a:r>
              <a:rPr lang="el-GR" dirty="0" smtClean="0">
                <a:latin typeface="Arial"/>
                <a:cs typeface="Arial"/>
              </a:rPr>
              <a:t>επιχείρηση ή με </a:t>
            </a:r>
            <a:r>
              <a:rPr lang="el-GR" dirty="0">
                <a:latin typeface="Arial"/>
                <a:cs typeface="Arial"/>
              </a:rPr>
              <a:t>την πληρωμή των εξόδων της.</a:t>
            </a:r>
            <a:endParaRPr lang="en-US" dirty="0">
              <a:latin typeface="Arial"/>
              <a:cs typeface="Arial"/>
            </a:endParaRPr>
          </a:p>
        </p:txBody>
      </p:sp>
    </p:spTree>
    <p:extLst>
      <p:ext uri="{BB962C8B-B14F-4D97-AF65-F5344CB8AC3E}">
        <p14:creationId xmlns:p14="http://schemas.microsoft.com/office/powerpoint/2010/main" val="9017257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Arial"/>
                <a:cs typeface="Arial"/>
              </a:rPr>
              <a:t>Ο κύκλος ζωής ενός νέου προϊόντος ή υπηρεσίας</a:t>
            </a:r>
            <a:endParaRPr lang="en-US" dirty="0">
              <a:latin typeface="Arial"/>
              <a:cs typeface="Arial"/>
            </a:endParaRPr>
          </a:p>
        </p:txBody>
      </p:sp>
      <p:sp>
        <p:nvSpPr>
          <p:cNvPr id="3" name="Content Placeholder 2"/>
          <p:cNvSpPr>
            <a:spLocks noGrp="1"/>
          </p:cNvSpPr>
          <p:nvPr>
            <p:ph idx="1"/>
          </p:nvPr>
        </p:nvSpPr>
        <p:spPr>
          <a:xfrm>
            <a:off x="779463" y="2283185"/>
            <a:ext cx="7583488" cy="4390741"/>
          </a:xfrm>
        </p:spPr>
        <p:txBody>
          <a:bodyPr>
            <a:normAutofit fontScale="77500" lnSpcReduction="20000"/>
          </a:bodyPr>
          <a:lstStyle/>
          <a:p>
            <a:pPr algn="just"/>
            <a:r>
              <a:rPr lang="el-GR" dirty="0">
                <a:latin typeface="Arial"/>
                <a:cs typeface="Arial"/>
              </a:rPr>
              <a:t>Στον κύκλο ζωής του προϊόντος, ιδιαίτερο ενδιαφέρον παρουσιάζει το νεκρό σημείο (</a:t>
            </a:r>
            <a:r>
              <a:rPr lang="el-GR" dirty="0" smtClean="0">
                <a:latin typeface="Arial"/>
                <a:cs typeface="Arial"/>
              </a:rPr>
              <a:t>break-even point</a:t>
            </a:r>
            <a:r>
              <a:rPr lang="el-GR" dirty="0">
                <a:latin typeface="Arial"/>
                <a:cs typeface="Arial"/>
              </a:rPr>
              <a:t>) το οποίο είναι το σημείο (ή η ποσότητα παραγωγής) στο οποίο η </a:t>
            </a:r>
            <a:r>
              <a:rPr lang="el-GR" dirty="0" smtClean="0">
                <a:latin typeface="Arial"/>
                <a:cs typeface="Arial"/>
              </a:rPr>
              <a:t>εταιρεία εμφανίζει </a:t>
            </a:r>
            <a:r>
              <a:rPr lang="el-GR" dirty="0">
                <a:latin typeface="Arial"/>
                <a:cs typeface="Arial"/>
              </a:rPr>
              <a:t>τα πρώτα κέρδη της. </a:t>
            </a:r>
            <a:endParaRPr lang="el-GR" dirty="0" smtClean="0">
              <a:latin typeface="Arial"/>
              <a:cs typeface="Arial"/>
            </a:endParaRPr>
          </a:p>
          <a:p>
            <a:pPr algn="just"/>
            <a:r>
              <a:rPr lang="el-GR" dirty="0" smtClean="0">
                <a:latin typeface="Arial"/>
                <a:cs typeface="Arial"/>
              </a:rPr>
              <a:t>Με </a:t>
            </a:r>
            <a:r>
              <a:rPr lang="el-GR" dirty="0">
                <a:latin typeface="Arial"/>
                <a:cs typeface="Arial"/>
              </a:rPr>
              <a:t>άλλα λόγια, οι μέχρι τότε πωλήσεις της αντισταθμίζουν </a:t>
            </a:r>
            <a:r>
              <a:rPr lang="el-GR" dirty="0" smtClean="0">
                <a:latin typeface="Arial"/>
                <a:cs typeface="Arial"/>
              </a:rPr>
              <a:t>το αρχικό </a:t>
            </a:r>
            <a:r>
              <a:rPr lang="el-GR" dirty="0">
                <a:latin typeface="Arial"/>
                <a:cs typeface="Arial"/>
              </a:rPr>
              <a:t>κόστος (ζημία) για την ανάπτυξη του προϊόντος. </a:t>
            </a:r>
            <a:endParaRPr lang="el-GR" dirty="0" smtClean="0">
              <a:latin typeface="Arial"/>
              <a:cs typeface="Arial"/>
            </a:endParaRPr>
          </a:p>
          <a:p>
            <a:pPr algn="just"/>
            <a:r>
              <a:rPr lang="el-GR" dirty="0" smtClean="0">
                <a:latin typeface="Arial"/>
                <a:cs typeface="Arial"/>
              </a:rPr>
              <a:t>Η </a:t>
            </a:r>
            <a:r>
              <a:rPr lang="el-GR" dirty="0">
                <a:latin typeface="Arial"/>
                <a:cs typeface="Arial"/>
              </a:rPr>
              <a:t>ανάλυση του νεκρού σημείου </a:t>
            </a:r>
            <a:r>
              <a:rPr lang="el-GR" dirty="0" smtClean="0">
                <a:latin typeface="Arial"/>
                <a:cs typeface="Arial"/>
              </a:rPr>
              <a:t>είναι ιδιαίτερα </a:t>
            </a:r>
            <a:r>
              <a:rPr lang="el-GR" dirty="0">
                <a:latin typeface="Arial"/>
                <a:cs typeface="Arial"/>
              </a:rPr>
              <a:t>χρήσιμη για την αξιολόγηση της οικονομικής ανάλυσης, και συνεπώς </a:t>
            </a:r>
            <a:r>
              <a:rPr lang="el-GR" dirty="0" smtClean="0">
                <a:latin typeface="Arial"/>
                <a:cs typeface="Arial"/>
              </a:rPr>
              <a:t>για βιωσιμότητα </a:t>
            </a:r>
            <a:r>
              <a:rPr lang="el-GR" dirty="0">
                <a:latin typeface="Arial"/>
                <a:cs typeface="Arial"/>
              </a:rPr>
              <a:t>των επιχειρηματικών σχεδίων, νέων επιχειρήσεων οι οποίες στοχεύουν </a:t>
            </a:r>
            <a:r>
              <a:rPr lang="el-GR" dirty="0" smtClean="0">
                <a:latin typeface="Arial"/>
                <a:cs typeface="Arial"/>
              </a:rPr>
              <a:t>στην προσέλκυση επενδυτών.</a:t>
            </a:r>
          </a:p>
          <a:p>
            <a:pPr algn="just"/>
            <a:r>
              <a:rPr lang="el-GR" dirty="0" smtClean="0">
                <a:latin typeface="Arial"/>
                <a:cs typeface="Arial"/>
              </a:rPr>
              <a:t>Η </a:t>
            </a:r>
            <a:r>
              <a:rPr lang="el-GR" dirty="0">
                <a:latin typeface="Arial"/>
                <a:cs typeface="Arial"/>
              </a:rPr>
              <a:t>προστασία των δικαιωμάτων του νέου προϊόντος (πατέντες, δικαιώματα χρήσης, κ.τ.λ.) </a:t>
            </a:r>
            <a:r>
              <a:rPr lang="el-GR" dirty="0" smtClean="0">
                <a:latin typeface="Arial"/>
                <a:cs typeface="Arial"/>
              </a:rPr>
              <a:t>έχει σκοπό </a:t>
            </a:r>
            <a:r>
              <a:rPr lang="el-GR" dirty="0">
                <a:latin typeface="Arial"/>
                <a:cs typeface="Arial"/>
              </a:rPr>
              <a:t>να διευρύνει τη φάση της προώθησης </a:t>
            </a:r>
            <a:r>
              <a:rPr lang="el-GR" dirty="0" smtClean="0">
                <a:latin typeface="Arial"/>
                <a:cs typeface="Arial"/>
              </a:rPr>
              <a:t>ώστε </a:t>
            </a:r>
            <a:r>
              <a:rPr lang="el-GR" dirty="0">
                <a:latin typeface="Arial"/>
                <a:cs typeface="Arial"/>
              </a:rPr>
              <a:t>το προϊόν να περάσει το </a:t>
            </a:r>
            <a:r>
              <a:rPr lang="el-GR" dirty="0" smtClean="0">
                <a:latin typeface="Arial"/>
                <a:cs typeface="Arial"/>
              </a:rPr>
              <a:t>νεκρό σημείο </a:t>
            </a:r>
            <a:r>
              <a:rPr lang="el-GR" dirty="0">
                <a:latin typeface="Arial"/>
                <a:cs typeface="Arial"/>
              </a:rPr>
              <a:t>της εξέλιξής του. </a:t>
            </a:r>
            <a:endParaRPr lang="el-GR" dirty="0" smtClean="0">
              <a:latin typeface="Arial"/>
              <a:cs typeface="Arial"/>
            </a:endParaRPr>
          </a:p>
          <a:p>
            <a:pPr algn="just"/>
            <a:r>
              <a:rPr lang="el-GR" dirty="0">
                <a:latin typeface="Arial"/>
                <a:cs typeface="Arial"/>
              </a:rPr>
              <a:t>Ο</a:t>
            </a:r>
            <a:r>
              <a:rPr lang="el-GR" dirty="0" smtClean="0">
                <a:latin typeface="Arial"/>
                <a:cs typeface="Arial"/>
              </a:rPr>
              <a:t>ι </a:t>
            </a:r>
            <a:r>
              <a:rPr lang="el-GR" dirty="0">
                <a:latin typeface="Arial"/>
                <a:cs typeface="Arial"/>
              </a:rPr>
              <a:t>περισσότερες </a:t>
            </a:r>
            <a:r>
              <a:rPr lang="el-GR" dirty="0" smtClean="0">
                <a:latin typeface="Arial"/>
                <a:cs typeface="Arial"/>
              </a:rPr>
              <a:t>καινοτομίες αντιγράφονται </a:t>
            </a:r>
            <a:r>
              <a:rPr lang="el-GR" dirty="0">
                <a:latin typeface="Arial"/>
                <a:cs typeface="Arial"/>
              </a:rPr>
              <a:t>γρηγορότερα από την προβλεπόμενη διάρκεια της πατέντας τους, γεγονός </a:t>
            </a:r>
            <a:r>
              <a:rPr lang="el-GR" dirty="0" smtClean="0">
                <a:latin typeface="Arial"/>
                <a:cs typeface="Arial"/>
              </a:rPr>
              <a:t>που θα </a:t>
            </a:r>
            <a:r>
              <a:rPr lang="el-GR" dirty="0">
                <a:latin typeface="Arial"/>
                <a:cs typeface="Arial"/>
              </a:rPr>
              <a:t>πρέπει να </a:t>
            </a:r>
            <a:r>
              <a:rPr lang="el-GR" dirty="0" smtClean="0">
                <a:latin typeface="Arial"/>
                <a:cs typeface="Arial"/>
              </a:rPr>
              <a:t>λαμβάνεται </a:t>
            </a:r>
            <a:r>
              <a:rPr lang="el-GR" dirty="0">
                <a:latin typeface="Arial"/>
                <a:cs typeface="Arial"/>
              </a:rPr>
              <a:t>υπόψη </a:t>
            </a:r>
            <a:r>
              <a:rPr lang="el-GR" dirty="0" smtClean="0">
                <a:latin typeface="Arial"/>
                <a:cs typeface="Arial"/>
              </a:rPr>
              <a:t>από τους </a:t>
            </a:r>
            <a:r>
              <a:rPr lang="el-GR" dirty="0">
                <a:latin typeface="Arial"/>
                <a:cs typeface="Arial"/>
              </a:rPr>
              <a:t>εν δυνάμει επιχειρηματίες.</a:t>
            </a:r>
            <a:endParaRPr lang="en-US" dirty="0">
              <a:latin typeface="Arial"/>
              <a:cs typeface="Arial"/>
            </a:endParaRPr>
          </a:p>
        </p:txBody>
      </p:sp>
    </p:spTree>
    <p:extLst>
      <p:ext uri="{BB962C8B-B14F-4D97-AF65-F5344CB8AC3E}">
        <p14:creationId xmlns:p14="http://schemas.microsoft.com/office/powerpoint/2010/main" val="29229883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573275"/>
          </a:xfrm>
        </p:spPr>
        <p:txBody>
          <a:bodyPr/>
          <a:lstStyle/>
          <a:p>
            <a:r>
              <a:rPr lang="el-GR" dirty="0">
                <a:latin typeface="Arial"/>
                <a:cs typeface="Arial"/>
              </a:rPr>
              <a:t>Η σημασία του «νεκρού σημείου</a:t>
            </a:r>
            <a:r>
              <a:rPr lang="el-GR" dirty="0" smtClean="0">
                <a:latin typeface="Arial"/>
                <a:cs typeface="Arial"/>
              </a:rPr>
              <a:t>» </a:t>
            </a:r>
            <a:br>
              <a:rPr lang="el-GR" dirty="0" smtClean="0">
                <a:latin typeface="Arial"/>
                <a:cs typeface="Arial"/>
              </a:rPr>
            </a:br>
            <a:r>
              <a:rPr lang="el-GR" sz="3600" dirty="0" smtClean="0">
                <a:latin typeface="Arial"/>
                <a:cs typeface="Arial"/>
              </a:rPr>
              <a:t>(break</a:t>
            </a:r>
            <a:r>
              <a:rPr lang="el-GR" sz="3600" dirty="0">
                <a:latin typeface="Arial"/>
                <a:cs typeface="Arial"/>
              </a:rPr>
              <a:t>-even </a:t>
            </a:r>
            <a:r>
              <a:rPr lang="el-GR" sz="3600" dirty="0" smtClean="0">
                <a:latin typeface="Arial"/>
                <a:cs typeface="Arial"/>
              </a:rPr>
              <a:t>point)</a:t>
            </a:r>
            <a:endParaRPr lang="en-US" sz="3600" dirty="0">
              <a:latin typeface="Arial"/>
              <a:cs typeface="Arial"/>
            </a:endParaRPr>
          </a:p>
        </p:txBody>
      </p:sp>
      <p:sp>
        <p:nvSpPr>
          <p:cNvPr id="3" name="Content Placeholder 2"/>
          <p:cNvSpPr>
            <a:spLocks noGrp="1"/>
          </p:cNvSpPr>
          <p:nvPr>
            <p:ph idx="1"/>
          </p:nvPr>
        </p:nvSpPr>
        <p:spPr>
          <a:xfrm>
            <a:off x="739775" y="2269674"/>
            <a:ext cx="7662864" cy="4588325"/>
          </a:xfrm>
        </p:spPr>
        <p:txBody>
          <a:bodyPr>
            <a:normAutofit fontScale="92500" lnSpcReduction="20000"/>
          </a:bodyPr>
          <a:lstStyle/>
          <a:p>
            <a:pPr marL="0" indent="0" algn="just">
              <a:buNone/>
            </a:pPr>
            <a:r>
              <a:rPr lang="el-GR" b="1" dirty="0">
                <a:latin typeface="Arial"/>
                <a:cs typeface="Arial"/>
              </a:rPr>
              <a:t>Το «νεκρό σημείο</a:t>
            </a:r>
            <a:r>
              <a:rPr lang="el-GR" b="1" dirty="0" smtClean="0">
                <a:latin typeface="Arial"/>
                <a:cs typeface="Arial"/>
              </a:rPr>
              <a:t>» είναι </a:t>
            </a:r>
            <a:r>
              <a:rPr lang="el-GR" b="1" dirty="0">
                <a:latin typeface="Arial"/>
                <a:cs typeface="Arial"/>
              </a:rPr>
              <a:t>το ύψος πωλήσεων στο οποίο δεν υπάρχουν ούτε κέρδη, ούτε ζημιές</a:t>
            </a:r>
            <a:r>
              <a:rPr lang="el-GR" b="1" dirty="0" smtClean="0">
                <a:latin typeface="Arial"/>
                <a:cs typeface="Arial"/>
              </a:rPr>
              <a:t>.</a:t>
            </a:r>
          </a:p>
          <a:p>
            <a:pPr marL="0" indent="0" algn="just">
              <a:buNone/>
            </a:pPr>
            <a:r>
              <a:rPr lang="el-GR" b="1" dirty="0" smtClean="0">
                <a:latin typeface="Arial"/>
                <a:cs typeface="Arial"/>
              </a:rPr>
              <a:t>«</a:t>
            </a:r>
            <a:r>
              <a:rPr lang="el-GR" b="1" dirty="0">
                <a:latin typeface="Arial"/>
                <a:cs typeface="Arial"/>
              </a:rPr>
              <a:t>Νεκρό σημείο» = Σταθερό κόστος / </a:t>
            </a:r>
            <a:r>
              <a:rPr lang="el-GR" b="1" dirty="0" smtClean="0">
                <a:latin typeface="Arial"/>
                <a:cs typeface="Arial"/>
              </a:rPr>
              <a:t>(Τιμή </a:t>
            </a:r>
            <a:r>
              <a:rPr lang="el-GR" b="1" dirty="0">
                <a:latin typeface="Arial"/>
                <a:cs typeface="Arial"/>
              </a:rPr>
              <a:t>μονάδος – Μοναδιαίο μεταβλητό </a:t>
            </a:r>
            <a:r>
              <a:rPr lang="el-GR" b="1" dirty="0" smtClean="0">
                <a:latin typeface="Arial"/>
                <a:cs typeface="Arial"/>
              </a:rPr>
              <a:t>κόστος)</a:t>
            </a:r>
          </a:p>
          <a:p>
            <a:pPr marL="0" indent="0" algn="just">
              <a:buNone/>
            </a:pPr>
            <a:r>
              <a:rPr lang="el-GR" dirty="0">
                <a:latin typeface="Arial"/>
                <a:cs typeface="Arial"/>
              </a:rPr>
              <a:t>Για παράδειγμα, </a:t>
            </a:r>
            <a:r>
              <a:rPr lang="el-GR" dirty="0" smtClean="0">
                <a:latin typeface="Arial"/>
                <a:cs typeface="Arial"/>
              </a:rPr>
              <a:t>έστω ότι </a:t>
            </a:r>
            <a:r>
              <a:rPr lang="el-GR" dirty="0">
                <a:latin typeface="Arial"/>
                <a:cs typeface="Arial"/>
              </a:rPr>
              <a:t>η επιχείρηση έχει μισθώσει ένα εργοστάσιο με </a:t>
            </a:r>
            <a:r>
              <a:rPr lang="el-GR" dirty="0" smtClean="0">
                <a:latin typeface="Arial"/>
                <a:cs typeface="Arial"/>
              </a:rPr>
              <a:t>σταθερό κόστος λειτουργίας 100.000 </a:t>
            </a:r>
            <a:r>
              <a:rPr lang="el-GR" dirty="0">
                <a:latin typeface="Arial"/>
                <a:cs typeface="Arial"/>
              </a:rPr>
              <a:t>ευρώ, ότι η τιμή </a:t>
            </a:r>
            <a:r>
              <a:rPr lang="el-GR" dirty="0" smtClean="0">
                <a:latin typeface="Arial"/>
                <a:cs typeface="Arial"/>
              </a:rPr>
              <a:t>πώλησης μονάδας </a:t>
            </a:r>
            <a:r>
              <a:rPr lang="el-GR" dirty="0">
                <a:latin typeface="Arial"/>
                <a:cs typeface="Arial"/>
              </a:rPr>
              <a:t>του προϊόντος </a:t>
            </a:r>
            <a:r>
              <a:rPr lang="el-GR" dirty="0" smtClean="0">
                <a:latin typeface="Arial"/>
                <a:cs typeface="Arial"/>
              </a:rPr>
              <a:t>που παράγει είναι </a:t>
            </a:r>
            <a:r>
              <a:rPr lang="el-GR" dirty="0">
                <a:latin typeface="Arial"/>
                <a:cs typeface="Arial"/>
              </a:rPr>
              <a:t>10 ευρώ και ότι το </a:t>
            </a:r>
            <a:r>
              <a:rPr lang="el-GR" dirty="0" smtClean="0">
                <a:latin typeface="Arial"/>
                <a:cs typeface="Arial"/>
              </a:rPr>
              <a:t>ανά μονάδα </a:t>
            </a:r>
            <a:r>
              <a:rPr lang="el-GR" dirty="0">
                <a:latin typeface="Arial"/>
                <a:cs typeface="Arial"/>
              </a:rPr>
              <a:t>μεταβλητό κόστος είναι 4 ευρώ. Με βάση αυτά τα στοιχεία, το «νεκρό σημείο» </a:t>
            </a:r>
            <a:r>
              <a:rPr lang="el-GR" dirty="0" smtClean="0">
                <a:latin typeface="Arial"/>
                <a:cs typeface="Arial"/>
              </a:rPr>
              <a:t>είναι το </a:t>
            </a:r>
            <a:r>
              <a:rPr lang="el-GR" dirty="0">
                <a:latin typeface="Arial"/>
                <a:cs typeface="Arial"/>
              </a:rPr>
              <a:t>εξής:</a:t>
            </a:r>
          </a:p>
          <a:p>
            <a:pPr marL="0" indent="0" algn="just">
              <a:buNone/>
            </a:pPr>
            <a:r>
              <a:rPr lang="el-GR" dirty="0" smtClean="0">
                <a:latin typeface="Arial"/>
                <a:cs typeface="Arial"/>
              </a:rPr>
              <a:t>«</a:t>
            </a:r>
            <a:r>
              <a:rPr lang="el-GR" dirty="0">
                <a:latin typeface="Arial"/>
                <a:cs typeface="Arial"/>
              </a:rPr>
              <a:t>Νεκρό σημείο» = 100.000 ευρώ / </a:t>
            </a:r>
            <a:r>
              <a:rPr lang="el-GR" dirty="0" smtClean="0">
                <a:latin typeface="Arial"/>
                <a:cs typeface="Arial"/>
              </a:rPr>
              <a:t>(10 </a:t>
            </a:r>
            <a:r>
              <a:rPr lang="el-GR" dirty="0">
                <a:latin typeface="Arial"/>
                <a:cs typeface="Arial"/>
              </a:rPr>
              <a:t>ευρώ – 4 </a:t>
            </a:r>
            <a:r>
              <a:rPr lang="el-GR" dirty="0" smtClean="0">
                <a:latin typeface="Arial"/>
                <a:cs typeface="Arial"/>
              </a:rPr>
              <a:t>ευρώ) </a:t>
            </a:r>
          </a:p>
          <a:p>
            <a:pPr marL="0" indent="0" algn="just">
              <a:buNone/>
            </a:pPr>
            <a:r>
              <a:rPr lang="el-GR" dirty="0">
                <a:latin typeface="Arial"/>
                <a:cs typeface="Arial"/>
              </a:rPr>
              <a:t>	</a:t>
            </a:r>
            <a:r>
              <a:rPr lang="el-GR" dirty="0" smtClean="0">
                <a:latin typeface="Arial"/>
                <a:cs typeface="Arial"/>
              </a:rPr>
              <a:t>	= </a:t>
            </a:r>
            <a:r>
              <a:rPr lang="el-GR" dirty="0">
                <a:latin typeface="Arial"/>
                <a:cs typeface="Arial"/>
              </a:rPr>
              <a:t>100.000 ευρώ / 6 ευρώ = </a:t>
            </a:r>
            <a:r>
              <a:rPr lang="el-GR" dirty="0" smtClean="0">
                <a:latin typeface="Arial"/>
                <a:cs typeface="Arial"/>
              </a:rPr>
              <a:t>16.666,67 μονάδες</a:t>
            </a:r>
            <a:endParaRPr lang="el-GR" dirty="0">
              <a:latin typeface="Arial"/>
              <a:cs typeface="Arial"/>
            </a:endParaRPr>
          </a:p>
          <a:p>
            <a:pPr marL="0" indent="0" algn="just">
              <a:buNone/>
            </a:pPr>
            <a:r>
              <a:rPr lang="el-GR" dirty="0">
                <a:latin typeface="Arial"/>
                <a:cs typeface="Arial"/>
              </a:rPr>
              <a:t>Η</a:t>
            </a:r>
            <a:r>
              <a:rPr lang="el-GR" dirty="0" smtClean="0">
                <a:latin typeface="Arial"/>
                <a:cs typeface="Arial"/>
              </a:rPr>
              <a:t> </a:t>
            </a:r>
            <a:r>
              <a:rPr lang="el-GR" dirty="0">
                <a:latin typeface="Arial"/>
                <a:cs typeface="Arial"/>
              </a:rPr>
              <a:t>επιχείρηση πρέπει να παράγει τουλάχιστον 16.667 μονάδες προϊόντος ώστε να </a:t>
            </a:r>
            <a:r>
              <a:rPr lang="el-GR" dirty="0" smtClean="0">
                <a:latin typeface="Arial"/>
                <a:cs typeface="Arial"/>
              </a:rPr>
              <a:t>μην έχει </a:t>
            </a:r>
            <a:r>
              <a:rPr lang="el-GR" dirty="0">
                <a:latin typeface="Arial"/>
                <a:cs typeface="Arial"/>
              </a:rPr>
              <a:t>ούτε κέρδος, ούτε ζημιά.</a:t>
            </a:r>
            <a:endParaRPr lang="el-GR" dirty="0" smtClean="0">
              <a:latin typeface="Arial"/>
              <a:cs typeface="Arial"/>
            </a:endParaRPr>
          </a:p>
          <a:p>
            <a:pPr marL="0" indent="0">
              <a:buNone/>
            </a:pPr>
            <a:endParaRPr lang="en-US" dirty="0">
              <a:latin typeface="Arial"/>
              <a:cs typeface="Arial"/>
            </a:endParaRPr>
          </a:p>
        </p:txBody>
      </p:sp>
    </p:spTree>
    <p:extLst>
      <p:ext uri="{BB962C8B-B14F-4D97-AF65-F5344CB8AC3E}">
        <p14:creationId xmlns:p14="http://schemas.microsoft.com/office/powerpoint/2010/main" val="54956377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400" dirty="0">
                <a:latin typeface="Arial"/>
                <a:cs typeface="Arial"/>
              </a:rPr>
              <a:t>Η έννοια της </a:t>
            </a:r>
            <a:r>
              <a:rPr lang="el-GR" sz="4400" dirty="0" smtClean="0">
                <a:solidFill>
                  <a:srgbClr val="CCFFCC"/>
                </a:solidFill>
                <a:latin typeface="Arial"/>
                <a:cs typeface="Arial"/>
              </a:rPr>
              <a:t>καινοτομίας</a:t>
            </a:r>
            <a:endParaRPr lang="en-US" sz="4400" dirty="0">
              <a:solidFill>
                <a:srgbClr val="CCFFCC"/>
              </a:solidFill>
            </a:endParaRPr>
          </a:p>
        </p:txBody>
      </p:sp>
      <p:sp>
        <p:nvSpPr>
          <p:cNvPr id="3" name="Content Placeholder 2"/>
          <p:cNvSpPr>
            <a:spLocks noGrp="1"/>
          </p:cNvSpPr>
          <p:nvPr>
            <p:ph idx="1"/>
          </p:nvPr>
        </p:nvSpPr>
        <p:spPr>
          <a:xfrm>
            <a:off x="739775" y="2377755"/>
            <a:ext cx="7662864" cy="4296171"/>
          </a:xfrm>
        </p:spPr>
        <p:txBody>
          <a:bodyPr>
            <a:normAutofit fontScale="92500" lnSpcReduction="20000"/>
          </a:bodyPr>
          <a:lstStyle/>
          <a:p>
            <a:pPr marL="0" indent="0" algn="just">
              <a:buNone/>
            </a:pPr>
            <a:r>
              <a:rPr lang="el-GR" dirty="0">
                <a:latin typeface="Arial"/>
                <a:cs typeface="Arial"/>
              </a:rPr>
              <a:t>Η</a:t>
            </a:r>
            <a:r>
              <a:rPr lang="el-GR" dirty="0" smtClean="0">
                <a:latin typeface="Arial"/>
                <a:cs typeface="Arial"/>
              </a:rPr>
              <a:t> </a:t>
            </a:r>
            <a:r>
              <a:rPr lang="el-GR" dirty="0">
                <a:latin typeface="Arial"/>
                <a:cs typeface="Arial"/>
              </a:rPr>
              <a:t>χρήση της γνώσης με σκοπό την παραγωγή και παροχή νέων προϊόντων ή υπηρεσιών που </a:t>
            </a:r>
            <a:r>
              <a:rPr lang="el-GR" dirty="0" smtClean="0">
                <a:latin typeface="Arial"/>
                <a:cs typeface="Arial"/>
              </a:rPr>
              <a:t>επιθυμούν οι καταναλωτές. Αναφέρεται σε</a:t>
            </a:r>
            <a:r>
              <a:rPr lang="en-US" dirty="0" smtClean="0">
                <a:latin typeface="Arial"/>
                <a:cs typeface="Arial"/>
              </a:rPr>
              <a:t>:</a:t>
            </a:r>
            <a:endParaRPr lang="el-GR" dirty="0" smtClean="0">
              <a:latin typeface="Arial"/>
              <a:cs typeface="Arial"/>
            </a:endParaRPr>
          </a:p>
          <a:p>
            <a:pPr algn="just"/>
            <a:r>
              <a:rPr lang="el-GR" dirty="0" smtClean="0">
                <a:latin typeface="Arial"/>
                <a:cs typeface="Arial"/>
              </a:rPr>
              <a:t>Καινοτομία προϊόντος</a:t>
            </a:r>
          </a:p>
          <a:p>
            <a:pPr lvl="1" algn="just"/>
            <a:r>
              <a:rPr lang="el-GR" dirty="0">
                <a:latin typeface="Arial"/>
                <a:cs typeface="Arial"/>
              </a:rPr>
              <a:t>η επιχείρηση προσφέρει ένα </a:t>
            </a:r>
            <a:r>
              <a:rPr lang="el-GR" dirty="0" smtClean="0">
                <a:latin typeface="Arial"/>
                <a:cs typeface="Arial"/>
              </a:rPr>
              <a:t>νέο</a:t>
            </a:r>
            <a:r>
              <a:rPr lang="en-US" dirty="0" smtClean="0">
                <a:latin typeface="Arial"/>
                <a:cs typeface="Arial"/>
              </a:rPr>
              <a:t>, </a:t>
            </a:r>
            <a:r>
              <a:rPr lang="el-GR" dirty="0" smtClean="0">
                <a:latin typeface="Arial"/>
                <a:cs typeface="Arial"/>
              </a:rPr>
              <a:t>διαφοροποιημένο ή/και ποιοτικότερο </a:t>
            </a:r>
            <a:r>
              <a:rPr lang="el-GR" dirty="0">
                <a:latin typeface="Arial"/>
                <a:cs typeface="Arial"/>
              </a:rPr>
              <a:t>προϊόν </a:t>
            </a:r>
            <a:endParaRPr lang="el-GR" dirty="0" smtClean="0">
              <a:latin typeface="Arial"/>
              <a:cs typeface="Arial"/>
            </a:endParaRPr>
          </a:p>
          <a:p>
            <a:pPr algn="just"/>
            <a:r>
              <a:rPr lang="el-GR" dirty="0" smtClean="0">
                <a:latin typeface="Arial"/>
                <a:cs typeface="Arial"/>
              </a:rPr>
              <a:t>Καινοτομία διαδικασίας παραγωγής</a:t>
            </a:r>
          </a:p>
          <a:p>
            <a:pPr lvl="1" algn="just"/>
            <a:r>
              <a:rPr lang="el-GR" dirty="0">
                <a:latin typeface="Arial"/>
                <a:cs typeface="Arial"/>
              </a:rPr>
              <a:t>ν</a:t>
            </a:r>
            <a:r>
              <a:rPr lang="el-GR" dirty="0" smtClean="0">
                <a:latin typeface="Arial"/>
                <a:cs typeface="Arial"/>
              </a:rPr>
              <a:t>έοι τρόποι (μειωμένου κόστους, φιλικότεροι προς το περιβάλλον) και μέσα </a:t>
            </a:r>
            <a:r>
              <a:rPr lang="el-GR" dirty="0">
                <a:latin typeface="Arial"/>
                <a:cs typeface="Arial"/>
              </a:rPr>
              <a:t>που χρησιμοποιούνται για την παραγωγή του </a:t>
            </a:r>
            <a:r>
              <a:rPr lang="el-GR" dirty="0" smtClean="0">
                <a:latin typeface="Arial"/>
                <a:cs typeface="Arial"/>
              </a:rPr>
              <a:t>προϊόντος </a:t>
            </a:r>
          </a:p>
          <a:p>
            <a:pPr algn="just"/>
            <a:r>
              <a:rPr lang="el-GR" dirty="0">
                <a:latin typeface="Arial"/>
                <a:cs typeface="Arial"/>
              </a:rPr>
              <a:t>Οργανωτική καινοτομία </a:t>
            </a:r>
            <a:endParaRPr lang="el-GR" dirty="0" smtClean="0">
              <a:latin typeface="Arial"/>
              <a:cs typeface="Arial"/>
            </a:endParaRPr>
          </a:p>
          <a:p>
            <a:pPr lvl="1" algn="just"/>
            <a:r>
              <a:rPr lang="el-GR" dirty="0" smtClean="0">
                <a:latin typeface="Arial"/>
                <a:cs typeface="Arial"/>
              </a:rPr>
              <a:t>νέα </a:t>
            </a:r>
            <a:r>
              <a:rPr lang="el-GR" dirty="0">
                <a:latin typeface="Arial"/>
                <a:cs typeface="Arial"/>
              </a:rPr>
              <a:t>ή </a:t>
            </a:r>
            <a:r>
              <a:rPr lang="el-GR" dirty="0" smtClean="0">
                <a:latin typeface="Arial"/>
                <a:cs typeface="Arial"/>
              </a:rPr>
              <a:t>βελτιωμένη </a:t>
            </a:r>
            <a:r>
              <a:rPr lang="el-GR" dirty="0">
                <a:latin typeface="Arial"/>
                <a:cs typeface="Arial"/>
              </a:rPr>
              <a:t>οργάνωσης της επιχείρησης με μικρότερο κόστος</a:t>
            </a:r>
            <a:endParaRPr lang="en-US" dirty="0">
              <a:latin typeface="Arial"/>
              <a:cs typeface="Arial"/>
            </a:endParaRPr>
          </a:p>
        </p:txBody>
      </p:sp>
    </p:spTree>
    <p:extLst>
      <p:ext uri="{BB962C8B-B14F-4D97-AF65-F5344CB8AC3E}">
        <p14:creationId xmlns:p14="http://schemas.microsoft.com/office/powerpoint/2010/main" val="12555999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560" y="295832"/>
            <a:ext cx="8066446" cy="1487483"/>
          </a:xfrm>
        </p:spPr>
        <p:txBody>
          <a:bodyPr>
            <a:noAutofit/>
          </a:bodyPr>
          <a:lstStyle/>
          <a:p>
            <a:r>
              <a:rPr lang="el-GR" sz="3200" dirty="0">
                <a:latin typeface="Arial"/>
                <a:cs typeface="Arial"/>
              </a:rPr>
              <a:t>Ο συνήθης κύκλος ζωής ενός νέου προϊόντος ή υπηρεσίας, </a:t>
            </a:r>
            <a:r>
              <a:rPr lang="en-US" sz="3200" dirty="0" smtClean="0">
                <a:latin typeface="Arial"/>
                <a:cs typeface="Arial"/>
              </a:rPr>
              <a:t/>
            </a:r>
            <a:br>
              <a:rPr lang="en-US" sz="3200" dirty="0" smtClean="0">
                <a:latin typeface="Arial"/>
                <a:cs typeface="Arial"/>
              </a:rPr>
            </a:br>
            <a:r>
              <a:rPr lang="el-GR" sz="3200" dirty="0" smtClean="0">
                <a:latin typeface="Arial"/>
                <a:cs typeface="Arial"/>
              </a:rPr>
              <a:t>PLC </a:t>
            </a:r>
            <a:r>
              <a:rPr lang="el-GR" sz="3200" dirty="0">
                <a:latin typeface="Arial"/>
                <a:cs typeface="Arial"/>
              </a:rPr>
              <a:t>(Product Life Cycle</a:t>
            </a:r>
            <a:r>
              <a:rPr lang="el-GR" sz="3200" dirty="0" smtClean="0">
                <a:latin typeface="Arial"/>
                <a:cs typeface="Arial"/>
              </a:rPr>
              <a:t>)</a:t>
            </a:r>
            <a:endParaRPr lang="en-US" sz="3200" dirty="0">
              <a:latin typeface="Arial"/>
              <a:cs typeface="Arial"/>
            </a:endParaRPr>
          </a:p>
        </p:txBody>
      </p:sp>
      <p:pic>
        <p:nvPicPr>
          <p:cNvPr id="7" name="Content Placeholder 6"/>
          <p:cNvPicPr>
            <a:picLocks noGrp="1" noChangeAspect="1"/>
          </p:cNvPicPr>
          <p:nvPr>
            <p:ph idx="1"/>
          </p:nvPr>
        </p:nvPicPr>
        <p:blipFill rotWithShape="1">
          <a:blip r:embed="rId2"/>
          <a:srcRect t="6867" b="2141"/>
          <a:stretch/>
        </p:blipFill>
        <p:spPr>
          <a:xfrm>
            <a:off x="297255" y="2269675"/>
            <a:ext cx="8512331" cy="4377232"/>
          </a:xfrm>
        </p:spPr>
      </p:pic>
    </p:spTree>
    <p:extLst>
      <p:ext uri="{BB962C8B-B14F-4D97-AF65-F5344CB8AC3E}">
        <p14:creationId xmlns:p14="http://schemas.microsoft.com/office/powerpoint/2010/main" val="177527679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57116"/>
          </a:xfrm>
        </p:spPr>
        <p:txBody>
          <a:bodyPr>
            <a:normAutofit fontScale="90000"/>
          </a:bodyPr>
          <a:lstStyle/>
          <a:p>
            <a:r>
              <a:rPr lang="el-GR" dirty="0">
                <a:latin typeface="Arial"/>
                <a:cs typeface="Arial"/>
              </a:rPr>
              <a:t>Ο κύκλος του «ενθουσιασμού</a:t>
            </a:r>
            <a:r>
              <a:rPr lang="el-GR" dirty="0" smtClean="0">
                <a:latin typeface="Arial"/>
                <a:cs typeface="Arial"/>
              </a:rPr>
              <a:t>»</a:t>
            </a:r>
            <a:br>
              <a:rPr lang="el-GR" dirty="0" smtClean="0">
                <a:latin typeface="Arial"/>
                <a:cs typeface="Arial"/>
              </a:rPr>
            </a:br>
            <a:r>
              <a:rPr lang="el-GR" dirty="0" smtClean="0">
                <a:latin typeface="Arial"/>
                <a:cs typeface="Arial"/>
              </a:rPr>
              <a:t> </a:t>
            </a:r>
            <a:r>
              <a:rPr lang="el-GR" dirty="0">
                <a:latin typeface="Arial"/>
                <a:cs typeface="Arial"/>
              </a:rPr>
              <a:t>(hype-cycle)</a:t>
            </a:r>
            <a:endParaRPr lang="en-US" dirty="0">
              <a:latin typeface="Arial"/>
              <a:cs typeface="Arial"/>
            </a:endParaRPr>
          </a:p>
        </p:txBody>
      </p:sp>
      <p:sp>
        <p:nvSpPr>
          <p:cNvPr id="3" name="Content Placeholder 2"/>
          <p:cNvSpPr>
            <a:spLocks noGrp="1"/>
          </p:cNvSpPr>
          <p:nvPr>
            <p:ph idx="1"/>
          </p:nvPr>
        </p:nvSpPr>
        <p:spPr>
          <a:xfrm>
            <a:off x="779463" y="2310204"/>
            <a:ext cx="7583488" cy="4255641"/>
          </a:xfrm>
        </p:spPr>
        <p:txBody>
          <a:bodyPr>
            <a:normAutofit fontScale="92500" lnSpcReduction="10000"/>
          </a:bodyPr>
          <a:lstStyle/>
          <a:p>
            <a:pPr algn="just"/>
            <a:r>
              <a:rPr lang="el-GR" dirty="0" smtClean="0">
                <a:latin typeface="Arial"/>
                <a:cs typeface="Arial"/>
              </a:rPr>
              <a:t>Κάθε </a:t>
            </a:r>
            <a:r>
              <a:rPr lang="el-GR" dirty="0">
                <a:latin typeface="Arial"/>
                <a:cs typeface="Arial"/>
              </a:rPr>
              <a:t>νέα τεχνολογία ακολουθεί έναν </a:t>
            </a:r>
            <a:r>
              <a:rPr lang="el-GR" dirty="0" smtClean="0">
                <a:latin typeface="Arial"/>
                <a:cs typeface="Arial"/>
              </a:rPr>
              <a:t>κύκλο ενθουσιασμού </a:t>
            </a:r>
            <a:r>
              <a:rPr lang="el-GR" dirty="0">
                <a:latin typeface="Arial"/>
                <a:cs typeface="Arial"/>
              </a:rPr>
              <a:t>(hype–cycle</a:t>
            </a:r>
            <a:r>
              <a:rPr lang="el-GR" dirty="0" smtClean="0">
                <a:latin typeface="Arial"/>
                <a:cs typeface="Arial"/>
              </a:rPr>
              <a:t>).</a:t>
            </a:r>
          </a:p>
          <a:p>
            <a:pPr algn="just"/>
            <a:r>
              <a:rPr lang="el-GR" dirty="0">
                <a:latin typeface="Arial"/>
                <a:cs typeface="Arial"/>
              </a:rPr>
              <a:t>Η</a:t>
            </a:r>
            <a:r>
              <a:rPr lang="el-GR" dirty="0" smtClean="0">
                <a:latin typeface="Arial"/>
                <a:cs typeface="Arial"/>
              </a:rPr>
              <a:t> </a:t>
            </a:r>
            <a:r>
              <a:rPr lang="el-GR" dirty="0">
                <a:latin typeface="Arial"/>
                <a:cs typeface="Arial"/>
              </a:rPr>
              <a:t>μορφή </a:t>
            </a:r>
            <a:r>
              <a:rPr lang="el-GR" dirty="0" smtClean="0">
                <a:latin typeface="Arial"/>
                <a:cs typeface="Arial"/>
              </a:rPr>
              <a:t>του κύκλου </a:t>
            </a:r>
            <a:r>
              <a:rPr lang="el-GR" dirty="0">
                <a:latin typeface="Arial"/>
                <a:cs typeface="Arial"/>
              </a:rPr>
              <a:t>αυτού προέρχεται από την αναμενόμενη αρχική υπεραισιοδοξία που </a:t>
            </a:r>
            <a:r>
              <a:rPr lang="el-GR" dirty="0" smtClean="0">
                <a:latin typeface="Arial"/>
                <a:cs typeface="Arial"/>
              </a:rPr>
              <a:t>δημιουργείται από </a:t>
            </a:r>
            <a:r>
              <a:rPr lang="el-GR" dirty="0">
                <a:latin typeface="Arial"/>
                <a:cs typeface="Arial"/>
              </a:rPr>
              <a:t>τις τεχνολογικές καινοτομίες, όταν αυτές έρχονται στη δημοσιότητα (</a:t>
            </a:r>
            <a:r>
              <a:rPr lang="el-GR" dirty="0" smtClean="0">
                <a:latin typeface="Arial"/>
                <a:cs typeface="Arial"/>
              </a:rPr>
              <a:t>αναδυόμενες τεχνολογίες</a:t>
            </a:r>
            <a:r>
              <a:rPr lang="el-GR" dirty="0">
                <a:latin typeface="Arial"/>
                <a:cs typeface="Arial"/>
              </a:rPr>
              <a:t>), και την επακόλουθη συναίσθηση των πραγματικών δυνατοτήτων τους</a:t>
            </a:r>
            <a:r>
              <a:rPr lang="el-GR" dirty="0" smtClean="0">
                <a:latin typeface="Arial"/>
                <a:cs typeface="Arial"/>
              </a:rPr>
              <a:t>.</a:t>
            </a:r>
          </a:p>
          <a:p>
            <a:pPr algn="just"/>
            <a:r>
              <a:rPr lang="el-GR" dirty="0" smtClean="0">
                <a:latin typeface="Arial"/>
                <a:cs typeface="Arial"/>
              </a:rPr>
              <a:t>Το σενάρι</a:t>
            </a:r>
            <a:r>
              <a:rPr lang="en-US" dirty="0" smtClean="0">
                <a:latin typeface="Arial"/>
                <a:cs typeface="Arial"/>
              </a:rPr>
              <a:t>o: </a:t>
            </a:r>
            <a:r>
              <a:rPr lang="el-GR" dirty="0" smtClean="0">
                <a:latin typeface="Arial"/>
                <a:cs typeface="Arial"/>
              </a:rPr>
              <a:t>Η καινοτόμος ιδέα εμφανίζεται, το κοινό ενθουσιάζεται, υψηλές προσδοκίες αναπτύσσονται, πακτωλός χρημάτων επενδύεται. Στη συνέχεια, τα προσδοκώμενα αποτελέσματα δεν εμφανίζονται άμεσα όπως αναμενόταν, και άπαντες αρχίζουν τρέχουν προς την έξοδο! Επενδύσεις εξαυλώνονται και μετοχές κατακρημνίζονται..</a:t>
            </a:r>
            <a:endParaRPr lang="en-US" dirty="0">
              <a:latin typeface="Arial"/>
              <a:cs typeface="Arial"/>
            </a:endParaRPr>
          </a:p>
        </p:txBody>
      </p:sp>
    </p:spTree>
    <p:extLst>
      <p:ext uri="{BB962C8B-B14F-4D97-AF65-F5344CB8AC3E}">
        <p14:creationId xmlns:p14="http://schemas.microsoft.com/office/powerpoint/2010/main" val="14019362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295833"/>
            <a:ext cx="8151729" cy="1143000"/>
          </a:xfrm>
        </p:spPr>
        <p:txBody>
          <a:bodyPr>
            <a:normAutofit fontScale="90000"/>
          </a:bodyPr>
          <a:lstStyle/>
          <a:p>
            <a:r>
              <a:rPr lang="el-GR" dirty="0" smtClean="0">
                <a:latin typeface="Arial"/>
                <a:cs typeface="Arial"/>
              </a:rPr>
              <a:t>Οι «φάσεις» του κύκλου </a:t>
            </a:r>
            <a:r>
              <a:rPr lang="el-GR" dirty="0">
                <a:latin typeface="Arial"/>
                <a:cs typeface="Arial"/>
              </a:rPr>
              <a:t>του «ενθουσιασμού</a:t>
            </a:r>
            <a:r>
              <a:rPr lang="el-GR" dirty="0" smtClean="0">
                <a:latin typeface="Arial"/>
                <a:cs typeface="Arial"/>
              </a:rPr>
              <a:t>»</a:t>
            </a:r>
            <a:endParaRPr lang="en-US" dirty="0">
              <a:latin typeface="Arial"/>
              <a:cs typeface="Arial"/>
            </a:endParaRPr>
          </a:p>
        </p:txBody>
      </p:sp>
      <p:sp>
        <p:nvSpPr>
          <p:cNvPr id="3" name="Content Placeholder 2"/>
          <p:cNvSpPr>
            <a:spLocks noGrp="1"/>
          </p:cNvSpPr>
          <p:nvPr>
            <p:ph idx="1"/>
          </p:nvPr>
        </p:nvSpPr>
        <p:spPr>
          <a:xfrm>
            <a:off x="779463" y="2161595"/>
            <a:ext cx="7583488" cy="4404251"/>
          </a:xfrm>
        </p:spPr>
        <p:txBody>
          <a:bodyPr>
            <a:normAutofit fontScale="92500" lnSpcReduction="10000"/>
          </a:bodyPr>
          <a:lstStyle/>
          <a:p>
            <a:pPr algn="just"/>
            <a:r>
              <a:rPr lang="el-GR" dirty="0">
                <a:latin typeface="Arial"/>
                <a:cs typeface="Arial"/>
              </a:rPr>
              <a:t>Ο κύκλος hype (Fenn και Raskino, 2008) αποτελείται από πέντε διαδοχικές φάσεις (Φ1–Φ5</a:t>
            </a:r>
            <a:r>
              <a:rPr lang="el-GR" dirty="0" smtClean="0">
                <a:latin typeface="Arial"/>
                <a:cs typeface="Arial"/>
              </a:rPr>
              <a:t>)</a:t>
            </a:r>
            <a:r>
              <a:rPr lang="en-US" dirty="0" smtClean="0">
                <a:latin typeface="Arial"/>
                <a:cs typeface="Arial"/>
              </a:rPr>
              <a:t> </a:t>
            </a:r>
            <a:r>
              <a:rPr lang="el-GR" dirty="0" smtClean="0">
                <a:latin typeface="Arial"/>
                <a:cs typeface="Arial"/>
              </a:rPr>
              <a:t>όπου </a:t>
            </a:r>
            <a:r>
              <a:rPr lang="el-GR" dirty="0">
                <a:latin typeface="Arial"/>
                <a:cs typeface="Arial"/>
              </a:rPr>
              <a:t>το τεχνολογικό προϊόν έχει διαφορετική δημοσιότητα (ή ορατότητα στην αγορά) </a:t>
            </a:r>
            <a:r>
              <a:rPr lang="el-GR" dirty="0" smtClean="0">
                <a:latin typeface="Arial"/>
                <a:cs typeface="Arial"/>
              </a:rPr>
              <a:t>και</a:t>
            </a:r>
            <a:r>
              <a:rPr lang="en-US" dirty="0" smtClean="0">
                <a:latin typeface="Arial"/>
                <a:cs typeface="Arial"/>
              </a:rPr>
              <a:t> </a:t>
            </a:r>
            <a:r>
              <a:rPr lang="el-GR" dirty="0" smtClean="0">
                <a:latin typeface="Arial"/>
                <a:cs typeface="Arial"/>
              </a:rPr>
              <a:t>εμπορική </a:t>
            </a:r>
            <a:r>
              <a:rPr lang="el-GR" dirty="0">
                <a:latin typeface="Arial"/>
                <a:cs typeface="Arial"/>
              </a:rPr>
              <a:t>ωριμότητα. </a:t>
            </a:r>
            <a:endParaRPr lang="en-US" dirty="0" smtClean="0">
              <a:latin typeface="Arial"/>
              <a:cs typeface="Arial"/>
            </a:endParaRPr>
          </a:p>
          <a:p>
            <a:pPr algn="just"/>
            <a:r>
              <a:rPr lang="el-GR" dirty="0" smtClean="0">
                <a:latin typeface="Arial"/>
                <a:cs typeface="Arial"/>
              </a:rPr>
              <a:t>Στην </a:t>
            </a:r>
            <a:r>
              <a:rPr lang="el-GR" dirty="0">
                <a:latin typeface="Arial"/>
                <a:cs typeface="Arial"/>
              </a:rPr>
              <a:t>πρώτη φάση γίνεται απλά λόγος για τη νέα τεχνολογία, </a:t>
            </a:r>
            <a:endParaRPr lang="en-US" dirty="0" smtClean="0">
              <a:latin typeface="Arial"/>
              <a:cs typeface="Arial"/>
            </a:endParaRPr>
          </a:p>
          <a:p>
            <a:pPr algn="just"/>
            <a:r>
              <a:rPr lang="el-GR" dirty="0" smtClean="0">
                <a:latin typeface="Arial"/>
                <a:cs typeface="Arial"/>
              </a:rPr>
              <a:t>Στη</a:t>
            </a:r>
            <a:r>
              <a:rPr lang="en-US" dirty="0" smtClean="0">
                <a:latin typeface="Arial"/>
                <a:cs typeface="Arial"/>
              </a:rPr>
              <a:t> </a:t>
            </a:r>
            <a:r>
              <a:rPr lang="el-GR" dirty="0" smtClean="0">
                <a:latin typeface="Arial"/>
                <a:cs typeface="Arial"/>
              </a:rPr>
              <a:t>δεύτερη </a:t>
            </a:r>
            <a:r>
              <a:rPr lang="el-GR" dirty="0">
                <a:latin typeface="Arial"/>
                <a:cs typeface="Arial"/>
              </a:rPr>
              <a:t>οι προσδοκίες για την τεχνολογία αυτή διογκώνονται και μεγιστοποιούνται για </a:t>
            </a:r>
            <a:r>
              <a:rPr lang="el-GR" dirty="0" smtClean="0">
                <a:latin typeface="Arial"/>
                <a:cs typeface="Arial"/>
              </a:rPr>
              <a:t>να</a:t>
            </a:r>
            <a:r>
              <a:rPr lang="en-US" dirty="0" smtClean="0">
                <a:latin typeface="Arial"/>
                <a:cs typeface="Arial"/>
              </a:rPr>
              <a:t> </a:t>
            </a:r>
            <a:r>
              <a:rPr lang="el-GR" dirty="0" smtClean="0">
                <a:latin typeface="Arial"/>
                <a:cs typeface="Arial"/>
              </a:rPr>
              <a:t>ακολουθήσει </a:t>
            </a:r>
            <a:endParaRPr lang="en-US" dirty="0" smtClean="0">
              <a:latin typeface="Arial"/>
              <a:cs typeface="Arial"/>
            </a:endParaRPr>
          </a:p>
          <a:p>
            <a:pPr algn="just"/>
            <a:r>
              <a:rPr lang="el-GR" dirty="0" smtClean="0">
                <a:latin typeface="Arial"/>
                <a:cs typeface="Arial"/>
              </a:rPr>
              <a:t>Η</a:t>
            </a:r>
            <a:r>
              <a:rPr lang="en-US" dirty="0" smtClean="0">
                <a:latin typeface="Arial"/>
                <a:cs typeface="Arial"/>
              </a:rPr>
              <a:t> </a:t>
            </a:r>
            <a:r>
              <a:rPr lang="el-GR" dirty="0" smtClean="0">
                <a:latin typeface="Arial"/>
                <a:cs typeface="Arial"/>
              </a:rPr>
              <a:t>τρίτη </a:t>
            </a:r>
            <a:r>
              <a:rPr lang="el-GR" dirty="0">
                <a:latin typeface="Arial"/>
                <a:cs typeface="Arial"/>
              </a:rPr>
              <a:t>φάση όπου συνειδητοποιούνται οι πραγματικές δυνατότητες και </a:t>
            </a:r>
            <a:r>
              <a:rPr lang="el-GR" dirty="0" smtClean="0">
                <a:latin typeface="Arial"/>
                <a:cs typeface="Arial"/>
              </a:rPr>
              <a:t>οι</a:t>
            </a:r>
            <a:r>
              <a:rPr lang="en-US" dirty="0" smtClean="0">
                <a:latin typeface="Arial"/>
                <a:cs typeface="Arial"/>
              </a:rPr>
              <a:t> </a:t>
            </a:r>
            <a:r>
              <a:rPr lang="el-GR" dirty="0" smtClean="0">
                <a:latin typeface="Arial"/>
                <a:cs typeface="Arial"/>
              </a:rPr>
              <a:t>δυσκολίες </a:t>
            </a:r>
            <a:r>
              <a:rPr lang="el-GR" dirty="0">
                <a:latin typeface="Arial"/>
                <a:cs typeface="Arial"/>
              </a:rPr>
              <a:t>αξιοποίησης της νέας τεχνολογίας. </a:t>
            </a:r>
            <a:endParaRPr lang="en-US" dirty="0" smtClean="0">
              <a:latin typeface="Arial"/>
              <a:cs typeface="Arial"/>
            </a:endParaRPr>
          </a:p>
          <a:p>
            <a:pPr algn="just"/>
            <a:r>
              <a:rPr lang="el-GR" dirty="0" smtClean="0">
                <a:latin typeface="Arial"/>
                <a:cs typeface="Arial"/>
              </a:rPr>
              <a:t>Από </a:t>
            </a:r>
            <a:r>
              <a:rPr lang="el-GR" dirty="0">
                <a:latin typeface="Arial"/>
                <a:cs typeface="Arial"/>
              </a:rPr>
              <a:t>την τέταρτη φάση και μετά η </a:t>
            </a:r>
            <a:r>
              <a:rPr lang="el-GR" dirty="0" smtClean="0">
                <a:latin typeface="Arial"/>
                <a:cs typeface="Arial"/>
              </a:rPr>
              <a:t>τεχνολογία</a:t>
            </a:r>
            <a:r>
              <a:rPr lang="en-US" dirty="0" smtClean="0">
                <a:latin typeface="Arial"/>
                <a:cs typeface="Arial"/>
              </a:rPr>
              <a:t> </a:t>
            </a:r>
            <a:r>
              <a:rPr lang="el-GR" dirty="0" smtClean="0">
                <a:latin typeface="Arial"/>
                <a:cs typeface="Arial"/>
              </a:rPr>
              <a:t>θεωρείται </a:t>
            </a:r>
            <a:r>
              <a:rPr lang="el-GR" dirty="0">
                <a:latin typeface="Arial"/>
                <a:cs typeface="Arial"/>
              </a:rPr>
              <a:t>«ώριμη» για επιχειρηματική αξιοποίηση και παραγωγή. </a:t>
            </a:r>
            <a:endParaRPr lang="en-US" dirty="0" smtClean="0">
              <a:latin typeface="Arial"/>
              <a:cs typeface="Arial"/>
            </a:endParaRPr>
          </a:p>
        </p:txBody>
      </p:sp>
    </p:spTree>
    <p:extLst>
      <p:ext uri="{BB962C8B-B14F-4D97-AF65-F5344CB8AC3E}">
        <p14:creationId xmlns:p14="http://schemas.microsoft.com/office/powerpoint/2010/main" val="24981514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081" y="345141"/>
            <a:ext cx="8397599" cy="1143000"/>
          </a:xfrm>
        </p:spPr>
        <p:txBody>
          <a:bodyPr>
            <a:normAutofit fontScale="90000"/>
          </a:bodyPr>
          <a:lstStyle/>
          <a:p>
            <a:r>
              <a:rPr lang="el-GR" dirty="0">
                <a:latin typeface="Arial"/>
                <a:cs typeface="Arial"/>
              </a:rPr>
              <a:t>Ο κύκλος ενθουσιασμού </a:t>
            </a:r>
            <a:r>
              <a:rPr lang="en-US" dirty="0" smtClean="0">
                <a:latin typeface="Arial"/>
                <a:cs typeface="Arial"/>
              </a:rPr>
              <a:t/>
            </a:r>
            <a:br>
              <a:rPr lang="en-US" dirty="0" smtClean="0">
                <a:latin typeface="Arial"/>
                <a:cs typeface="Arial"/>
              </a:rPr>
            </a:br>
            <a:r>
              <a:rPr lang="el-GR" dirty="0" smtClean="0">
                <a:latin typeface="Arial"/>
                <a:cs typeface="Arial"/>
              </a:rPr>
              <a:t>(hype</a:t>
            </a:r>
            <a:r>
              <a:rPr lang="en-US" dirty="0" smtClean="0">
                <a:latin typeface="Arial"/>
                <a:cs typeface="Arial"/>
              </a:rPr>
              <a:t>-</a:t>
            </a:r>
            <a:r>
              <a:rPr lang="el-GR" dirty="0" smtClean="0">
                <a:latin typeface="Arial"/>
                <a:cs typeface="Arial"/>
              </a:rPr>
              <a:t>cycle</a:t>
            </a:r>
            <a:r>
              <a:rPr lang="el-GR" dirty="0">
                <a:latin typeface="Arial"/>
                <a:cs typeface="Arial"/>
              </a:rPr>
              <a:t>) για νέα τεχνολογικά προϊόντα</a:t>
            </a:r>
            <a:endParaRPr lang="en-US" dirty="0">
              <a:latin typeface="Arial"/>
              <a:cs typeface="Arial"/>
            </a:endParaRPr>
          </a:p>
        </p:txBody>
      </p:sp>
      <p:pic>
        <p:nvPicPr>
          <p:cNvPr id="4" name="Content Placeholder 3"/>
          <p:cNvPicPr>
            <a:picLocks noGrp="1" noChangeAspect="1"/>
          </p:cNvPicPr>
          <p:nvPr>
            <p:ph idx="1"/>
          </p:nvPr>
        </p:nvPicPr>
        <p:blipFill rotWithShape="1">
          <a:blip r:embed="rId2"/>
          <a:srcRect t="-757" b="3192"/>
          <a:stretch/>
        </p:blipFill>
        <p:spPr>
          <a:xfrm>
            <a:off x="398081" y="2094046"/>
            <a:ext cx="8397600" cy="4471800"/>
          </a:xfrm>
        </p:spPr>
      </p:pic>
    </p:spTree>
    <p:extLst>
      <p:ext uri="{BB962C8B-B14F-4D97-AF65-F5344CB8AC3E}">
        <p14:creationId xmlns:p14="http://schemas.microsoft.com/office/powerpoint/2010/main" val="15600754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Επιχειρηματικό Σχέδιο</a:t>
            </a:r>
            <a:endParaRPr lang="en-US" dirty="0">
              <a:latin typeface="Arial"/>
              <a:cs typeface="Arial"/>
            </a:endParaRPr>
          </a:p>
        </p:txBody>
      </p:sp>
      <p:sp>
        <p:nvSpPr>
          <p:cNvPr id="3" name="Text Placeholder 2"/>
          <p:cNvSpPr>
            <a:spLocks noGrp="1"/>
          </p:cNvSpPr>
          <p:nvPr>
            <p:ph type="body" idx="1"/>
          </p:nvPr>
        </p:nvSpPr>
        <p:spPr/>
        <p:txBody>
          <a:bodyPr>
            <a:normAutofit/>
          </a:bodyPr>
          <a:lstStyle/>
          <a:p>
            <a:r>
              <a:rPr lang="en-US" sz="3600" dirty="0">
                <a:latin typeface="Arial"/>
                <a:cs typeface="Arial"/>
              </a:rPr>
              <a:t>(Business Plan)</a:t>
            </a:r>
          </a:p>
        </p:txBody>
      </p:sp>
    </p:spTree>
    <p:extLst>
      <p:ext uri="{BB962C8B-B14F-4D97-AF65-F5344CB8AC3E}">
        <p14:creationId xmlns:p14="http://schemas.microsoft.com/office/powerpoint/2010/main" val="26989802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latin typeface="Arial"/>
                <a:cs typeface="Arial"/>
              </a:rPr>
              <a:t>Έννοια και χρησιμότητα επιχειρηματικού σχεδίου</a:t>
            </a:r>
            <a:endParaRPr lang="en-US" dirty="0">
              <a:latin typeface="Arial"/>
              <a:cs typeface="Arial"/>
            </a:endParaRPr>
          </a:p>
        </p:txBody>
      </p:sp>
      <p:sp>
        <p:nvSpPr>
          <p:cNvPr id="5" name="Content Placeholder 4"/>
          <p:cNvSpPr>
            <a:spLocks noGrp="1"/>
          </p:cNvSpPr>
          <p:nvPr>
            <p:ph idx="1"/>
          </p:nvPr>
        </p:nvSpPr>
        <p:spPr>
          <a:xfrm>
            <a:off x="739775" y="2377755"/>
            <a:ext cx="7662864" cy="4336702"/>
          </a:xfrm>
        </p:spPr>
        <p:txBody>
          <a:bodyPr>
            <a:normAutofit fontScale="85000" lnSpcReduction="20000"/>
          </a:bodyPr>
          <a:lstStyle/>
          <a:p>
            <a:pPr algn="just"/>
            <a:r>
              <a:rPr lang="el-GR" dirty="0" smtClean="0">
                <a:latin typeface="Arial"/>
                <a:cs typeface="Arial"/>
              </a:rPr>
              <a:t>Στο επιχειρηματικό </a:t>
            </a:r>
            <a:r>
              <a:rPr lang="el-GR" dirty="0">
                <a:latin typeface="Arial"/>
                <a:cs typeface="Arial"/>
              </a:rPr>
              <a:t>σχέδιο </a:t>
            </a:r>
            <a:r>
              <a:rPr lang="el-GR" dirty="0" smtClean="0">
                <a:latin typeface="Arial"/>
                <a:cs typeface="Arial"/>
              </a:rPr>
              <a:t>περιγράφεται </a:t>
            </a:r>
            <a:r>
              <a:rPr lang="el-GR" dirty="0">
                <a:latin typeface="Arial"/>
                <a:cs typeface="Arial"/>
              </a:rPr>
              <a:t>αναλυτικά </a:t>
            </a:r>
            <a:r>
              <a:rPr lang="el-GR" dirty="0" smtClean="0">
                <a:latin typeface="Arial"/>
                <a:cs typeface="Arial"/>
              </a:rPr>
              <a:t>το επιχειρηματικό </a:t>
            </a:r>
            <a:r>
              <a:rPr lang="el-GR" dirty="0">
                <a:latin typeface="Arial"/>
                <a:cs typeface="Arial"/>
              </a:rPr>
              <a:t>εγχείρημα σε οποιαδήποτε φάση εξέλιξής του, είτε βρίσκεται στην αρχή </a:t>
            </a:r>
            <a:r>
              <a:rPr lang="el-GR" dirty="0" smtClean="0">
                <a:latin typeface="Arial"/>
                <a:cs typeface="Arial"/>
              </a:rPr>
              <a:t>είτε στο </a:t>
            </a:r>
            <a:r>
              <a:rPr lang="el-GR" dirty="0">
                <a:latin typeface="Arial"/>
                <a:cs typeface="Arial"/>
              </a:rPr>
              <a:t>τέλος της ζωής του</a:t>
            </a:r>
            <a:r>
              <a:rPr lang="el-GR" dirty="0" smtClean="0">
                <a:latin typeface="Arial"/>
                <a:cs typeface="Arial"/>
              </a:rPr>
              <a:t>.</a:t>
            </a:r>
          </a:p>
          <a:p>
            <a:pPr algn="just"/>
            <a:r>
              <a:rPr lang="el-GR" dirty="0" smtClean="0">
                <a:latin typeface="Arial"/>
                <a:cs typeface="Arial"/>
              </a:rPr>
              <a:t>Ειδικά για μία νεοσύστατη επιχείρηση, είναι </a:t>
            </a:r>
            <a:r>
              <a:rPr lang="el-GR" dirty="0">
                <a:latin typeface="Arial"/>
                <a:cs typeface="Arial"/>
              </a:rPr>
              <a:t>χρήσιμο τόσο για την εσωτερική οργάνωση της επιχείρησης όσο και για την </a:t>
            </a:r>
            <a:r>
              <a:rPr lang="el-GR" dirty="0" smtClean="0">
                <a:latin typeface="Arial"/>
                <a:cs typeface="Arial"/>
              </a:rPr>
              <a:t>παρουσίαση της </a:t>
            </a:r>
            <a:r>
              <a:rPr lang="el-GR" dirty="0">
                <a:latin typeface="Arial"/>
                <a:cs typeface="Arial"/>
              </a:rPr>
              <a:t>επιχείρησης σε επενδυτές για την προσέλκυση χρηματοδότησης. </a:t>
            </a:r>
            <a:endParaRPr lang="el-GR" dirty="0" smtClean="0">
              <a:latin typeface="Arial"/>
              <a:cs typeface="Arial"/>
            </a:endParaRPr>
          </a:p>
          <a:p>
            <a:pPr algn="just"/>
            <a:r>
              <a:rPr lang="el-GR" dirty="0">
                <a:latin typeface="Arial"/>
                <a:cs typeface="Arial"/>
              </a:rPr>
              <a:t>Βοηθά στην εκτίμηση της βιωσιμότητας της επιχειρηματικής ιδέας σε μια συγκεκριμένη αγορά</a:t>
            </a:r>
            <a:r>
              <a:rPr lang="el-GR" dirty="0" smtClean="0">
                <a:latin typeface="Arial"/>
                <a:cs typeface="Arial"/>
              </a:rPr>
              <a:t>.</a:t>
            </a:r>
          </a:p>
          <a:p>
            <a:pPr algn="just"/>
            <a:r>
              <a:rPr lang="el-GR" dirty="0">
                <a:latin typeface="Arial"/>
                <a:cs typeface="Arial"/>
              </a:rPr>
              <a:t>Βοηθά στην κατανόηση της επιχειρηματικής ιδέας/δραστηριότητας από τους πελάτες/</a:t>
            </a:r>
            <a:r>
              <a:rPr lang="el-GR" dirty="0" smtClean="0">
                <a:latin typeface="Arial"/>
                <a:cs typeface="Arial"/>
              </a:rPr>
              <a:t>προμηθευτές.</a:t>
            </a:r>
          </a:p>
          <a:p>
            <a:pPr algn="just"/>
            <a:r>
              <a:rPr lang="el-GR" dirty="0" smtClean="0">
                <a:latin typeface="Arial"/>
                <a:cs typeface="Arial"/>
              </a:rPr>
              <a:t>Χρησιμεύει </a:t>
            </a:r>
            <a:r>
              <a:rPr lang="el-GR" dirty="0">
                <a:latin typeface="Arial"/>
                <a:cs typeface="Arial"/>
              </a:rPr>
              <a:t>ώστε να προσελκυσθούν άνθρωποι κλειδιά/ικανά </a:t>
            </a:r>
            <a:r>
              <a:rPr lang="el-GR" dirty="0" smtClean="0">
                <a:latin typeface="Arial"/>
                <a:cs typeface="Arial"/>
              </a:rPr>
              <a:t>στελέχη. </a:t>
            </a:r>
            <a:endParaRPr lang="en-US" dirty="0">
              <a:latin typeface="Arial"/>
              <a:cs typeface="Arial"/>
            </a:endParaRPr>
          </a:p>
        </p:txBody>
      </p:sp>
    </p:spTree>
    <p:extLst>
      <p:ext uri="{BB962C8B-B14F-4D97-AF65-F5344CB8AC3E}">
        <p14:creationId xmlns:p14="http://schemas.microsoft.com/office/powerpoint/2010/main" val="16680767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randombar(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randombar(horizont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a:xfrm>
            <a:off x="779463" y="295275"/>
            <a:ext cx="7583487" cy="1393472"/>
          </a:xfrm>
        </p:spPr>
        <p:txBody>
          <a:bodyPr/>
          <a:lstStyle/>
          <a:p>
            <a:r>
              <a:rPr lang="el-GR" sz="4400" dirty="0" smtClean="0">
                <a:latin typeface="Arial"/>
                <a:cs typeface="Arial"/>
              </a:rPr>
              <a:t>Δομή Επιχειρηματικού σχεδίου</a:t>
            </a:r>
            <a:endParaRPr lang="en-US" sz="4400" dirty="0" smtClean="0">
              <a:latin typeface="Arial"/>
              <a:cs typeface="Arial"/>
            </a:endParaRPr>
          </a:p>
        </p:txBody>
      </p:sp>
      <p:sp>
        <p:nvSpPr>
          <p:cNvPr id="3" name="Content Placeholder 2"/>
          <p:cNvSpPr>
            <a:spLocks noGrp="1"/>
          </p:cNvSpPr>
          <p:nvPr>
            <p:ph idx="1"/>
          </p:nvPr>
        </p:nvSpPr>
        <p:spPr>
          <a:xfrm>
            <a:off x="779463" y="2242655"/>
            <a:ext cx="7583487" cy="4444781"/>
          </a:xfrm>
        </p:spPr>
        <p:txBody>
          <a:bodyPr>
            <a:normAutofit/>
          </a:bodyPr>
          <a:lstStyle/>
          <a:p>
            <a:pPr marL="0" indent="0">
              <a:buFont typeface="Wingdings 2" pitchFamily="18" charset="2"/>
              <a:buNone/>
              <a:defRPr/>
            </a:pPr>
            <a:r>
              <a:rPr lang="el-GR" dirty="0" smtClean="0">
                <a:latin typeface="Arial"/>
                <a:cs typeface="Arial"/>
              </a:rPr>
              <a:t>1. Εξώφυλλο</a:t>
            </a:r>
            <a:r>
              <a:rPr lang="en-US" dirty="0" smtClean="0">
                <a:latin typeface="Arial"/>
                <a:cs typeface="Arial"/>
              </a:rPr>
              <a:t>,</a:t>
            </a:r>
            <a:r>
              <a:rPr lang="el-GR" dirty="0" smtClean="0">
                <a:latin typeface="Arial"/>
                <a:cs typeface="Arial"/>
              </a:rPr>
              <a:t> </a:t>
            </a:r>
            <a:r>
              <a:rPr lang="el-GR" dirty="0">
                <a:latin typeface="Arial"/>
                <a:cs typeface="Arial"/>
              </a:rPr>
              <a:t>το οποίο περιέχει </a:t>
            </a:r>
            <a:endParaRPr lang="el-GR" dirty="0" smtClean="0">
              <a:latin typeface="Arial"/>
              <a:cs typeface="Arial"/>
            </a:endParaRPr>
          </a:p>
          <a:p>
            <a:pPr lvl="1" indent="-342900">
              <a:defRPr/>
            </a:pPr>
            <a:r>
              <a:rPr lang="el-GR" dirty="0">
                <a:latin typeface="Arial"/>
                <a:cs typeface="Arial"/>
              </a:rPr>
              <a:t>τον τίτλο του σχεδίου,</a:t>
            </a:r>
          </a:p>
          <a:p>
            <a:pPr lvl="1" indent="-342900">
              <a:defRPr/>
            </a:pPr>
            <a:r>
              <a:rPr lang="el-GR" dirty="0">
                <a:latin typeface="Arial"/>
                <a:cs typeface="Arial"/>
              </a:rPr>
              <a:t>την επωνυμία της επιχείρησης,</a:t>
            </a:r>
          </a:p>
          <a:p>
            <a:pPr lvl="1" indent="-342900">
              <a:defRPr/>
            </a:pPr>
            <a:r>
              <a:rPr lang="el-GR" dirty="0">
                <a:latin typeface="Arial"/>
                <a:cs typeface="Arial"/>
              </a:rPr>
              <a:t>το λογότυπό της,</a:t>
            </a:r>
          </a:p>
          <a:p>
            <a:pPr lvl="1" indent="-342900">
              <a:defRPr/>
            </a:pPr>
            <a:r>
              <a:rPr lang="el-GR" dirty="0">
                <a:latin typeface="Arial"/>
                <a:cs typeface="Arial"/>
              </a:rPr>
              <a:t>την ημερομηνία σύνταξης,</a:t>
            </a:r>
          </a:p>
          <a:p>
            <a:pPr lvl="1" indent="-342900">
              <a:defRPr/>
            </a:pPr>
            <a:r>
              <a:rPr lang="el-GR" dirty="0">
                <a:latin typeface="Arial"/>
                <a:cs typeface="Arial"/>
              </a:rPr>
              <a:t>τον βαθμό εμπιστευτικότητας, </a:t>
            </a:r>
          </a:p>
          <a:p>
            <a:pPr lvl="1" indent="-342900">
              <a:defRPr/>
            </a:pPr>
            <a:r>
              <a:rPr lang="el-GR" dirty="0">
                <a:latin typeface="Arial"/>
                <a:cs typeface="Arial"/>
              </a:rPr>
              <a:t>τη λίστα αποδεκτών. </a:t>
            </a:r>
          </a:p>
          <a:p>
            <a:pPr marL="342900" lvl="1" indent="0">
              <a:buFont typeface="Wingdings 2" pitchFamily="18" charset="2"/>
              <a:buNone/>
              <a:defRPr/>
            </a:pPr>
            <a:r>
              <a:rPr lang="el-GR" dirty="0" smtClean="0">
                <a:latin typeface="Arial"/>
                <a:cs typeface="Arial"/>
              </a:rPr>
              <a:t>Το λογότυπο θα πρέπει να είναι απλό στην σχεδίασή του  και να πληροφορεί για την κύρια δραστηριότητα της εταιρείας.</a:t>
            </a:r>
          </a:p>
          <a:p>
            <a:pPr marL="0" indent="0">
              <a:buFont typeface="Wingdings 2" pitchFamily="18" charset="2"/>
              <a:buNone/>
              <a:defRPr/>
            </a:pPr>
            <a:r>
              <a:rPr lang="el-GR" dirty="0" smtClean="0">
                <a:latin typeface="Arial"/>
                <a:cs typeface="Arial"/>
              </a:rPr>
              <a:t>2. Περιεχόμενα, τα οποία θα πρέπει να είναι κατατοπιστικά και πλήρη.</a:t>
            </a:r>
          </a:p>
          <a:p>
            <a:pPr marL="457200" indent="-457200">
              <a:buFont typeface="+mj-ea"/>
              <a:buAutoNum type="circleNumDbPlain"/>
              <a:defRPr/>
            </a:pPr>
            <a:endParaRPr lang="el-GR" dirty="0" smtClean="0">
              <a:latin typeface="Arial"/>
              <a:cs typeface="Arial"/>
            </a:endParaRPr>
          </a:p>
          <a:p>
            <a:pPr marL="457200" indent="-457200">
              <a:buFont typeface="+mj-ea"/>
              <a:buAutoNum type="circleNumDbPlain"/>
              <a:defRPr/>
            </a:pPr>
            <a:endParaRPr lang="el-GR" dirty="0" smtClean="0"/>
          </a:p>
          <a:p>
            <a:pPr marL="457200" indent="-457200">
              <a:buFont typeface="+mj-ea"/>
              <a:buAutoNum type="circleNumDbPlain"/>
              <a:defRPr/>
            </a:pPr>
            <a:endParaRPr lang="el-GR" dirty="0" smtClean="0"/>
          </a:p>
          <a:p>
            <a:pPr marL="457200" indent="-457200">
              <a:buFont typeface="+mj-ea"/>
              <a:buAutoNum type="circleNumDbPlain"/>
              <a:defRPr/>
            </a:pPr>
            <a:endParaRPr lang="el-GR" dirty="0" smtClean="0"/>
          </a:p>
          <a:p>
            <a:pPr marL="342900" lvl="1" indent="0">
              <a:buFont typeface="Wingdings 2" pitchFamily="18" charset="2"/>
              <a:buNone/>
              <a:defRPr/>
            </a:pPr>
            <a:endParaRPr lang="el-GR" dirty="0" smtClean="0"/>
          </a:p>
          <a:p>
            <a:pPr marL="457200" indent="-457200">
              <a:buFont typeface="Wingdings" charset="2"/>
              <a:buAutoNum type="circleNumDbPlain"/>
              <a:defRPr/>
            </a:pPr>
            <a:endParaRPr lang="en-US" dirty="0"/>
          </a:p>
        </p:txBody>
      </p:sp>
    </p:spTree>
    <p:extLst>
      <p:ext uri="{BB962C8B-B14F-4D97-AF65-F5344CB8AC3E}">
        <p14:creationId xmlns:p14="http://schemas.microsoft.com/office/powerpoint/2010/main" val="11337805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2" end="2"/>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4" dur="500"/>
                                        <p:tgtEl>
                                          <p:spTgt spid="3">
                                            <p:txEl>
                                              <p:pRg st="4" end="4"/>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5" end="5"/>
                                            </p:txEl>
                                          </p:spTgt>
                                        </p:tgtEl>
                                      </p:cBhvr>
                                    </p:animEffect>
                                  </p:childTnLst>
                                </p:cTn>
                              </p:par>
                              <p:par>
                                <p:cTn id="29" presetID="1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6" end="6"/>
                                            </p:txEl>
                                          </p:spTgt>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4"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l-GR" sz="4900" dirty="0">
                <a:latin typeface="Arial"/>
                <a:cs typeface="Arial"/>
              </a:rPr>
              <a:t>Δομή Επιχειρηματικού </a:t>
            </a:r>
            <a:r>
              <a:rPr lang="el-GR" sz="4900" dirty="0" smtClean="0">
                <a:latin typeface="Arial"/>
                <a:cs typeface="Arial"/>
              </a:rPr>
              <a:t>σχεδίου, </a:t>
            </a:r>
            <a:r>
              <a:rPr lang="el-GR" sz="3100" dirty="0" smtClean="0">
                <a:latin typeface="Arial"/>
                <a:cs typeface="Arial"/>
              </a:rPr>
              <a:t>συνέχεια..</a:t>
            </a:r>
            <a:endParaRPr lang="en-US" sz="3100" dirty="0">
              <a:latin typeface="Arial"/>
              <a:cs typeface="Arial"/>
            </a:endParaRPr>
          </a:p>
        </p:txBody>
      </p:sp>
      <p:sp>
        <p:nvSpPr>
          <p:cNvPr id="3" name="Content Placeholder 2"/>
          <p:cNvSpPr>
            <a:spLocks noGrp="1"/>
          </p:cNvSpPr>
          <p:nvPr>
            <p:ph idx="1"/>
          </p:nvPr>
        </p:nvSpPr>
        <p:spPr>
          <a:xfrm>
            <a:off x="779463" y="2256165"/>
            <a:ext cx="7583487" cy="4601835"/>
          </a:xfrm>
        </p:spPr>
        <p:txBody>
          <a:bodyPr>
            <a:normAutofit fontScale="92500" lnSpcReduction="20000"/>
          </a:bodyPr>
          <a:lstStyle/>
          <a:p>
            <a:pPr marL="0" indent="0" algn="just">
              <a:buFont typeface="Wingdings 2" pitchFamily="18" charset="2"/>
              <a:buNone/>
              <a:defRPr/>
            </a:pPr>
            <a:r>
              <a:rPr lang="el-GR" dirty="0" smtClean="0">
                <a:latin typeface="Arial"/>
                <a:cs typeface="Arial"/>
              </a:rPr>
              <a:t>3. Περίληψη (</a:t>
            </a:r>
            <a:r>
              <a:rPr lang="en-US" dirty="0" smtClean="0">
                <a:latin typeface="Arial"/>
                <a:cs typeface="Arial"/>
              </a:rPr>
              <a:t>executive summary)</a:t>
            </a:r>
            <a:r>
              <a:rPr lang="el-GR" dirty="0" smtClean="0">
                <a:latin typeface="Arial"/>
                <a:cs typeface="Arial"/>
              </a:rPr>
              <a:t>, μία σύντομη και ουσιαστική  παρουσίαση της όλης επιχειρηματικής ιδέας. Αποτελεί το μέρος ενός επιχειρηματικού σχεδίου που διαβάζεται πρώτο και από όλους.</a:t>
            </a:r>
          </a:p>
          <a:p>
            <a:pPr lvl="1" indent="-342900" algn="just">
              <a:defRPr/>
            </a:pPr>
            <a:r>
              <a:rPr lang="el-GR" dirty="0" smtClean="0">
                <a:latin typeface="Arial"/>
                <a:cs typeface="Arial"/>
              </a:rPr>
              <a:t>Παρουσιάζει αυτόνομα την ιδέα ώστε ο αναγνώστης να ενημερώνεται πλήρως για το εγχείρημα, χωρίς να χρειάζεται να ανατρέξει στα υπόλοιπα μέρη, και θα πρέπει εδώ να αναφέρεται και το νομικό είδος της υπάρχουσας ή της υπό ίδρυση εταιρείας.</a:t>
            </a:r>
          </a:p>
          <a:p>
            <a:pPr marL="0" indent="0" algn="just">
              <a:buFont typeface="Wingdings 2" pitchFamily="18" charset="2"/>
              <a:buNone/>
              <a:defRPr/>
            </a:pPr>
            <a:r>
              <a:rPr lang="el-GR" dirty="0" smtClean="0">
                <a:latin typeface="Arial"/>
                <a:cs typeface="Arial"/>
              </a:rPr>
              <a:t>4. </a:t>
            </a:r>
            <a:r>
              <a:rPr lang="el-GR" dirty="0">
                <a:latin typeface="Arial"/>
                <a:cs typeface="Arial"/>
              </a:rPr>
              <a:t>Ο</a:t>
            </a:r>
            <a:r>
              <a:rPr lang="el-GR" dirty="0" smtClean="0">
                <a:latin typeface="Arial"/>
                <a:cs typeface="Arial"/>
              </a:rPr>
              <a:t>μάδα συνεργατών, όπου αναφέρονται εν συντομία τα βιογραφικά στοιχεία των επιχειρηματιών (μετόχων) και της ομάδας διοίκησης που θα απασχοληθούν στην υλοποίηση του συγκεκριμένου επιχειρηματικού σχεδίου. Θα πρέπει να αναλύονται επίσης και οι ρόλοι με τους οποίους οι συγκεκριμένοι άνθρωποι θα συμμετέχουν. </a:t>
            </a:r>
          </a:p>
          <a:p>
            <a:pPr lvl="1" algn="just">
              <a:defRPr/>
            </a:pPr>
            <a:r>
              <a:rPr lang="el-GR" dirty="0" smtClean="0">
                <a:latin typeface="Arial"/>
                <a:cs typeface="Arial"/>
              </a:rPr>
              <a:t>Περιλαμβάνεται η διοικητική διάρθρωση (οργανόγραμμα) της εταιρείας.</a:t>
            </a:r>
            <a:endParaRPr lang="el-GR" dirty="0">
              <a:latin typeface="Arial"/>
              <a:cs typeface="Arial"/>
            </a:endParaRPr>
          </a:p>
        </p:txBody>
      </p:sp>
    </p:spTree>
    <p:extLst>
      <p:ext uri="{BB962C8B-B14F-4D97-AF65-F5344CB8AC3E}">
        <p14:creationId xmlns:p14="http://schemas.microsoft.com/office/powerpoint/2010/main" val="32702353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2" end="2"/>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r>
              <a:rPr lang="el-GR" sz="4400" dirty="0" smtClean="0">
                <a:latin typeface="Arial"/>
                <a:cs typeface="Arial"/>
              </a:rPr>
              <a:t>Δομή Επιχειρηματικού σχεδίου, </a:t>
            </a:r>
            <a:r>
              <a:rPr lang="el-GR" sz="2800" dirty="0" smtClean="0">
                <a:latin typeface="Arial"/>
                <a:cs typeface="Arial"/>
              </a:rPr>
              <a:t>συνέχεια..</a:t>
            </a:r>
            <a:endParaRPr lang="en-US" dirty="0" smtClean="0">
              <a:latin typeface="Arial"/>
              <a:cs typeface="Arial"/>
            </a:endParaRPr>
          </a:p>
        </p:txBody>
      </p:sp>
      <p:sp>
        <p:nvSpPr>
          <p:cNvPr id="3" name="Content Placeholder 2"/>
          <p:cNvSpPr>
            <a:spLocks noGrp="1"/>
          </p:cNvSpPr>
          <p:nvPr>
            <p:ph idx="1"/>
          </p:nvPr>
        </p:nvSpPr>
        <p:spPr>
          <a:xfrm>
            <a:off x="739775" y="2539876"/>
            <a:ext cx="7662864" cy="3850342"/>
          </a:xfrm>
        </p:spPr>
        <p:txBody>
          <a:bodyPr>
            <a:normAutofit fontScale="92500"/>
          </a:bodyPr>
          <a:lstStyle/>
          <a:p>
            <a:pPr marL="0" indent="0" algn="just">
              <a:buFont typeface="Wingdings 2" pitchFamily="18" charset="2"/>
              <a:buNone/>
              <a:defRPr/>
            </a:pPr>
            <a:r>
              <a:rPr lang="el-GR" dirty="0" smtClean="0">
                <a:latin typeface="Arial"/>
                <a:cs typeface="Arial"/>
              </a:rPr>
              <a:t>5. Περιγραφή των προϊόντων </a:t>
            </a:r>
            <a:r>
              <a:rPr lang="el-GR" dirty="0">
                <a:latin typeface="Arial"/>
                <a:cs typeface="Arial"/>
              </a:rPr>
              <a:t>ή </a:t>
            </a:r>
            <a:r>
              <a:rPr lang="el-GR" dirty="0" smtClean="0">
                <a:latin typeface="Arial"/>
                <a:cs typeface="Arial"/>
              </a:rPr>
              <a:t>των υπηρεσιών </a:t>
            </a:r>
            <a:r>
              <a:rPr lang="el-GR" dirty="0">
                <a:latin typeface="Arial"/>
                <a:cs typeface="Arial"/>
              </a:rPr>
              <a:t>της επιχειρηματικής </a:t>
            </a:r>
            <a:r>
              <a:rPr lang="el-GR" dirty="0" smtClean="0">
                <a:latin typeface="Arial"/>
                <a:cs typeface="Arial"/>
              </a:rPr>
              <a:t>ιδέας, τονίζοντας </a:t>
            </a:r>
            <a:r>
              <a:rPr lang="el-GR" dirty="0">
                <a:latin typeface="Arial"/>
                <a:cs typeface="Arial"/>
              </a:rPr>
              <a:t>τις οποιασδήποτε μορφής καινοτομίες</a:t>
            </a:r>
            <a:r>
              <a:rPr lang="el-GR" dirty="0" smtClean="0">
                <a:latin typeface="Arial"/>
                <a:cs typeface="Arial"/>
              </a:rPr>
              <a:t>. Σαφής περιγραφή του τρόπου </a:t>
            </a:r>
            <a:r>
              <a:rPr lang="el-GR" dirty="0">
                <a:latin typeface="Arial"/>
                <a:cs typeface="Arial"/>
              </a:rPr>
              <a:t>παραγωγής και </a:t>
            </a:r>
            <a:r>
              <a:rPr lang="el-GR" dirty="0" smtClean="0">
                <a:latin typeface="Arial"/>
                <a:cs typeface="Arial"/>
              </a:rPr>
              <a:t>διάθεσης (τακτικές προώθησης), της εφοδιαστικής αλυσίδας </a:t>
            </a:r>
            <a:r>
              <a:rPr lang="el-GR" dirty="0">
                <a:latin typeface="Arial"/>
                <a:cs typeface="Arial"/>
              </a:rPr>
              <a:t>και για </a:t>
            </a:r>
            <a:r>
              <a:rPr lang="el-GR" dirty="0" smtClean="0">
                <a:latin typeface="Arial"/>
                <a:cs typeface="Arial"/>
              </a:rPr>
              <a:t>του δικτύου διανομής. Τεκμηρίωση </a:t>
            </a:r>
            <a:r>
              <a:rPr lang="el-GR" dirty="0">
                <a:latin typeface="Arial"/>
                <a:cs typeface="Arial"/>
              </a:rPr>
              <a:t>για την προστασία της καινοτομίας (πατέντες</a:t>
            </a:r>
            <a:r>
              <a:rPr lang="el-GR" dirty="0" smtClean="0">
                <a:latin typeface="Arial"/>
                <a:cs typeface="Arial"/>
              </a:rPr>
              <a:t>, δικαιώματα </a:t>
            </a:r>
            <a:r>
              <a:rPr lang="el-GR" dirty="0">
                <a:latin typeface="Arial"/>
                <a:cs typeface="Arial"/>
              </a:rPr>
              <a:t>χρήσης, κ.ά.)</a:t>
            </a:r>
            <a:endParaRPr lang="el-GR" dirty="0" smtClean="0">
              <a:latin typeface="Arial"/>
              <a:cs typeface="Arial"/>
            </a:endParaRPr>
          </a:p>
          <a:p>
            <a:pPr marL="0" indent="0" algn="just">
              <a:buFont typeface="Wingdings 2" pitchFamily="18" charset="2"/>
              <a:buNone/>
              <a:defRPr/>
            </a:pPr>
            <a:r>
              <a:rPr lang="el-GR" dirty="0" smtClean="0">
                <a:latin typeface="Arial"/>
                <a:cs typeface="Arial"/>
              </a:rPr>
              <a:t>6. </a:t>
            </a:r>
            <a:r>
              <a:rPr lang="el-GR" dirty="0" smtClean="0">
                <a:solidFill>
                  <a:srgbClr val="00B050"/>
                </a:solidFill>
                <a:latin typeface="Arial"/>
                <a:cs typeface="Arial"/>
              </a:rPr>
              <a:t>Περιγραφή </a:t>
            </a:r>
            <a:r>
              <a:rPr lang="el-GR" dirty="0">
                <a:solidFill>
                  <a:srgbClr val="00B050"/>
                </a:solidFill>
                <a:latin typeface="Arial"/>
                <a:cs typeface="Arial"/>
              </a:rPr>
              <a:t>της </a:t>
            </a:r>
            <a:r>
              <a:rPr lang="el-GR" dirty="0" smtClean="0">
                <a:solidFill>
                  <a:srgbClr val="00B050"/>
                </a:solidFill>
                <a:latin typeface="Arial"/>
                <a:cs typeface="Arial"/>
              </a:rPr>
              <a:t>αγοράς στην </a:t>
            </a:r>
            <a:r>
              <a:rPr lang="el-GR" dirty="0">
                <a:solidFill>
                  <a:srgbClr val="00B050"/>
                </a:solidFill>
                <a:latin typeface="Arial"/>
                <a:cs typeface="Arial"/>
              </a:rPr>
              <a:t>οποία απευθύνεται το προϊόν ή η </a:t>
            </a:r>
            <a:r>
              <a:rPr lang="el-GR" dirty="0" smtClean="0">
                <a:solidFill>
                  <a:srgbClr val="00B050"/>
                </a:solidFill>
                <a:latin typeface="Arial"/>
                <a:cs typeface="Arial"/>
              </a:rPr>
              <a:t>υπηρεσία. </a:t>
            </a:r>
            <a:r>
              <a:rPr lang="el-GR" dirty="0">
                <a:solidFill>
                  <a:srgbClr val="00B050"/>
                </a:solidFill>
                <a:latin typeface="Arial"/>
                <a:cs typeface="Arial"/>
              </a:rPr>
              <a:t>Α</a:t>
            </a:r>
            <a:r>
              <a:rPr lang="el-GR" dirty="0" smtClean="0">
                <a:solidFill>
                  <a:srgbClr val="00B050"/>
                </a:solidFill>
                <a:latin typeface="Arial"/>
                <a:cs typeface="Arial"/>
              </a:rPr>
              <a:t>ναφέρεται </a:t>
            </a:r>
            <a:r>
              <a:rPr lang="el-GR" dirty="0">
                <a:solidFill>
                  <a:srgbClr val="00B050"/>
                </a:solidFill>
                <a:latin typeface="Arial"/>
                <a:cs typeface="Arial"/>
              </a:rPr>
              <a:t>το είδος της, ο βαθμός ωριμότητάς της </a:t>
            </a:r>
            <a:r>
              <a:rPr lang="el-GR" dirty="0" smtClean="0">
                <a:solidFill>
                  <a:srgbClr val="00B050"/>
                </a:solidFill>
                <a:latin typeface="Arial"/>
                <a:cs typeface="Arial"/>
              </a:rPr>
              <a:t>και περιλαμβάνεται ανάλυση του ανταγωνισμού. </a:t>
            </a:r>
            <a:r>
              <a:rPr lang="el-GR" dirty="0">
                <a:solidFill>
                  <a:srgbClr val="00B050"/>
                </a:solidFill>
                <a:latin typeface="Arial"/>
                <a:cs typeface="Arial"/>
              </a:rPr>
              <a:t>Α</a:t>
            </a:r>
            <a:r>
              <a:rPr lang="el-GR" dirty="0" smtClean="0">
                <a:solidFill>
                  <a:srgbClr val="00B050"/>
                </a:solidFill>
                <a:latin typeface="Arial"/>
                <a:cs typeface="Arial"/>
              </a:rPr>
              <a:t>ναφέρεται </a:t>
            </a:r>
            <a:r>
              <a:rPr lang="el-GR" dirty="0">
                <a:solidFill>
                  <a:srgbClr val="00B050"/>
                </a:solidFill>
                <a:latin typeface="Arial"/>
                <a:cs typeface="Arial"/>
              </a:rPr>
              <a:t>το ανταγωνιστικό πλεονέκτημα </a:t>
            </a:r>
            <a:r>
              <a:rPr lang="el-GR" dirty="0" smtClean="0">
                <a:solidFill>
                  <a:srgbClr val="00B050"/>
                </a:solidFill>
                <a:latin typeface="Arial"/>
                <a:cs typeface="Arial"/>
              </a:rPr>
              <a:t>του προϊόντος</a:t>
            </a:r>
            <a:r>
              <a:rPr lang="el-GR" dirty="0">
                <a:solidFill>
                  <a:srgbClr val="00B050"/>
                </a:solidFill>
                <a:latin typeface="Arial"/>
                <a:cs typeface="Arial"/>
              </a:rPr>
              <a:t>, η εξάρτησή του από προμηθευτές και η θέση του στην </a:t>
            </a:r>
            <a:r>
              <a:rPr lang="el-GR" dirty="0" smtClean="0">
                <a:solidFill>
                  <a:srgbClr val="00B050"/>
                </a:solidFill>
                <a:latin typeface="Arial"/>
                <a:cs typeface="Arial"/>
              </a:rPr>
              <a:t>εφοδιαστική αλυσίδα</a:t>
            </a:r>
            <a:r>
              <a:rPr lang="el-GR" dirty="0">
                <a:solidFill>
                  <a:srgbClr val="00B050"/>
                </a:solidFill>
                <a:latin typeface="Arial"/>
                <a:cs typeface="Arial"/>
              </a:rPr>
              <a:t>.</a:t>
            </a:r>
            <a:endParaRPr lang="en-US" dirty="0">
              <a:solidFill>
                <a:srgbClr val="00B050"/>
              </a:solidFill>
              <a:latin typeface="Arial"/>
              <a:cs typeface="Arial"/>
            </a:endParaRPr>
          </a:p>
        </p:txBody>
      </p:sp>
    </p:spTree>
    <p:extLst>
      <p:ext uri="{BB962C8B-B14F-4D97-AF65-F5344CB8AC3E}">
        <p14:creationId xmlns:p14="http://schemas.microsoft.com/office/powerpoint/2010/main" val="34332999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dirty="0" smtClean="0">
                <a:latin typeface="Arial"/>
                <a:cs typeface="Arial"/>
              </a:rPr>
              <a:t>Δομή Επιχειρηματικού σχεδίου, </a:t>
            </a:r>
            <a:r>
              <a:rPr lang="el-GR" sz="2900" dirty="0" smtClean="0">
                <a:latin typeface="Arial"/>
                <a:cs typeface="Arial"/>
              </a:rPr>
              <a:t>Οικονομική Ανάλυση Ι</a:t>
            </a:r>
            <a:endParaRPr lang="en-US" sz="3400" dirty="0" smtClean="0">
              <a:latin typeface="Arial"/>
              <a:cs typeface="Arial"/>
            </a:endParaRPr>
          </a:p>
        </p:txBody>
      </p:sp>
      <p:sp>
        <p:nvSpPr>
          <p:cNvPr id="3" name="Content Placeholder 2"/>
          <p:cNvSpPr>
            <a:spLocks noGrp="1"/>
          </p:cNvSpPr>
          <p:nvPr>
            <p:ph idx="1"/>
          </p:nvPr>
        </p:nvSpPr>
        <p:spPr>
          <a:xfrm>
            <a:off x="739775" y="2323716"/>
            <a:ext cx="7662864" cy="4377232"/>
          </a:xfrm>
        </p:spPr>
        <p:txBody>
          <a:bodyPr>
            <a:normAutofit/>
          </a:bodyPr>
          <a:lstStyle/>
          <a:p>
            <a:pPr marL="0" indent="0" algn="just">
              <a:lnSpc>
                <a:spcPct val="80000"/>
              </a:lnSpc>
              <a:buFont typeface="Wingdings 2" pitchFamily="18" charset="2"/>
              <a:buNone/>
            </a:pPr>
            <a:r>
              <a:rPr lang="el-GR" sz="2000" dirty="0" smtClean="0">
                <a:latin typeface="Arial"/>
                <a:cs typeface="Arial"/>
              </a:rPr>
              <a:t>7. Οικονομική ανάλυση, στην οποία περιλαμβάνονται οικονομικές καταστάσεις και οικονομικοί δείκτες για την επιχείρηση. </a:t>
            </a:r>
          </a:p>
          <a:p>
            <a:pPr marL="742950" lvl="1" indent="-285750" algn="just">
              <a:lnSpc>
                <a:spcPct val="80000"/>
              </a:lnSpc>
            </a:pPr>
            <a:r>
              <a:rPr lang="el-GR" sz="1800" dirty="0" smtClean="0">
                <a:latin typeface="Arial"/>
                <a:cs typeface="Arial"/>
              </a:rPr>
              <a:t>Υπάρχουσα επιχείρηση, θα πρέπει να περιλαμβάνεται το οικονομικό παρελθόν της καθώς και ο προϋπολογισμός για τη νέα επιχειρηματική ιδέα.</a:t>
            </a:r>
          </a:p>
          <a:p>
            <a:pPr marL="742950" lvl="1" indent="-285750" algn="just">
              <a:lnSpc>
                <a:spcPct val="80000"/>
              </a:lnSpc>
            </a:pPr>
            <a:r>
              <a:rPr lang="el-GR" sz="1800" dirty="0" smtClean="0">
                <a:latin typeface="Arial"/>
                <a:cs typeface="Arial"/>
              </a:rPr>
              <a:t>Εταιρεία υπό ίδρυση, ή εταιρία ευρισκόμενη στα πρώτα βήματα (μήνες) λειτουργίας της, περιλαμβάνονται μόνο</a:t>
            </a:r>
          </a:p>
          <a:p>
            <a:pPr marL="1200150" lvl="2" indent="-285750" algn="just">
              <a:lnSpc>
                <a:spcPct val="80000"/>
              </a:lnSpc>
            </a:pPr>
            <a:r>
              <a:rPr lang="el-GR" sz="1600" dirty="0" smtClean="0">
                <a:latin typeface="Arial"/>
                <a:cs typeface="Arial"/>
              </a:rPr>
              <a:t>οι οικονομικές εκτιμήσεις της πορείας της, </a:t>
            </a:r>
          </a:p>
          <a:p>
            <a:pPr marL="1200150" lvl="2" indent="-285750" algn="just">
              <a:lnSpc>
                <a:spcPct val="80000"/>
              </a:lnSpc>
            </a:pPr>
            <a:r>
              <a:rPr lang="el-GR" sz="1600" dirty="0" smtClean="0">
                <a:latin typeface="Arial"/>
                <a:cs typeface="Arial"/>
              </a:rPr>
              <a:t>ο προβλεπόμενος τρόπος χρηματοδότησής της (πηγές κεφαλαίων), και</a:t>
            </a:r>
          </a:p>
          <a:p>
            <a:pPr marL="1200150" lvl="2" indent="-285750" algn="just">
              <a:lnSpc>
                <a:spcPct val="80000"/>
              </a:lnSpc>
            </a:pPr>
            <a:r>
              <a:rPr lang="el-GR" sz="1600" dirty="0" smtClean="0">
                <a:latin typeface="Arial"/>
                <a:cs typeface="Arial"/>
              </a:rPr>
              <a:t>η αρχική χρήση των κεφαλαίων της.</a:t>
            </a:r>
          </a:p>
          <a:p>
            <a:pPr marL="0" indent="0" algn="just">
              <a:lnSpc>
                <a:spcPct val="80000"/>
              </a:lnSpc>
              <a:buFont typeface="Wingdings 2" pitchFamily="18" charset="2"/>
              <a:buNone/>
            </a:pPr>
            <a:r>
              <a:rPr lang="el-GR" sz="2000" dirty="0" smtClean="0">
                <a:latin typeface="Arial"/>
                <a:cs typeface="Arial"/>
              </a:rPr>
              <a:t>Αιτιολόγηση για την αναγκαιότητα των αρχικών πόρων (ακίνητα, τεχνολογίες, διαδικασίες παραγωγής, τεχνογνωσία, ανθρώπινο δυναμικό, κεφάλαιο κίνησης, κ.ά.) σε αντιστοιχία με τα διαθέσιμα κεφάλαια.</a:t>
            </a:r>
            <a:r>
              <a:rPr lang="el-GR" sz="1700" dirty="0" smtClean="0">
                <a:latin typeface="Arial"/>
                <a:cs typeface="Arial"/>
              </a:rPr>
              <a:t> </a:t>
            </a:r>
            <a:endParaRPr lang="en-US" sz="1700" dirty="0" smtClean="0">
              <a:latin typeface="Arial"/>
              <a:cs typeface="Arial"/>
            </a:endParaRPr>
          </a:p>
        </p:txBody>
      </p:sp>
    </p:spTree>
    <p:extLst>
      <p:ext uri="{BB962C8B-B14F-4D97-AF65-F5344CB8AC3E}">
        <p14:creationId xmlns:p14="http://schemas.microsoft.com/office/powerpoint/2010/main" val="38689836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Παράγοντες </a:t>
            </a:r>
            <a:r>
              <a:rPr lang="el-GR" dirty="0" smtClean="0">
                <a:latin typeface="Arial"/>
                <a:cs typeface="Arial"/>
              </a:rPr>
              <a:t>επιτυχίας μίας </a:t>
            </a:r>
            <a:r>
              <a:rPr lang="el-GR" dirty="0">
                <a:latin typeface="Arial"/>
                <a:cs typeface="Arial"/>
              </a:rPr>
              <a:t>καινοτομίας</a:t>
            </a:r>
            <a:endParaRPr lang="en-US" dirty="0">
              <a:latin typeface="Arial"/>
              <a:cs typeface="Arial"/>
            </a:endParaRPr>
          </a:p>
        </p:txBody>
      </p:sp>
      <p:sp>
        <p:nvSpPr>
          <p:cNvPr id="3" name="Content Placeholder 2"/>
          <p:cNvSpPr>
            <a:spLocks noGrp="1"/>
          </p:cNvSpPr>
          <p:nvPr>
            <p:ph idx="1"/>
          </p:nvPr>
        </p:nvSpPr>
        <p:spPr>
          <a:xfrm>
            <a:off x="739775" y="2377756"/>
            <a:ext cx="7662864" cy="3985442"/>
          </a:xfrm>
        </p:spPr>
        <p:txBody>
          <a:bodyPr>
            <a:normAutofit fontScale="92500"/>
          </a:bodyPr>
          <a:lstStyle/>
          <a:p>
            <a:pPr algn="just"/>
            <a:r>
              <a:rPr lang="el-GR" dirty="0">
                <a:latin typeface="Arial"/>
                <a:cs typeface="Arial"/>
              </a:rPr>
              <a:t>Η ύπαρξη πλεονεκτημάτων του νέου προϊόντος σε σχέση με αυτά τα προϊόντα που προσπαθεί να αντικαταστήσει.</a:t>
            </a:r>
          </a:p>
          <a:p>
            <a:pPr algn="just"/>
            <a:r>
              <a:rPr lang="el-GR" dirty="0">
                <a:latin typeface="Arial"/>
                <a:cs typeface="Arial"/>
              </a:rPr>
              <a:t>Η μη σύγκρουση της καινοτομίας με τις τρέχουσες αξίες του καταναλωτικού κοινού.</a:t>
            </a:r>
          </a:p>
          <a:p>
            <a:pPr algn="just"/>
            <a:r>
              <a:rPr lang="el-GR" dirty="0">
                <a:latin typeface="Arial"/>
                <a:cs typeface="Arial"/>
              </a:rPr>
              <a:t>Η δυνατότητα δοκιμής του προϊόντος από τον καταναλωτή και διαπίστωση σε σχετικά εύλογο χρονικό διάστημα κατά πόσο το νέο προϊόν αποδίδει ό,τι υπόσχεται.</a:t>
            </a:r>
          </a:p>
          <a:p>
            <a:pPr algn="just"/>
            <a:r>
              <a:rPr lang="el-GR" dirty="0">
                <a:latin typeface="Arial"/>
                <a:cs typeface="Arial"/>
              </a:rPr>
              <a:t>Η ευκολία χρήσης που σημαίνει ότι η δυνατότητα χρήσης του συμβιβάζεται με τις γνώσεις και τις δυνατότητες των καταναλωτών στους οποίους απευθύνεται</a:t>
            </a:r>
            <a:r>
              <a:rPr lang="el-GR" sz="1700" dirty="0">
                <a:latin typeface="Arial"/>
                <a:cs typeface="Arial"/>
              </a:rPr>
              <a:t>. </a:t>
            </a:r>
            <a:r>
              <a:rPr lang="el-GR" sz="1900" dirty="0">
                <a:latin typeface="Arial"/>
                <a:cs typeface="Arial"/>
              </a:rPr>
              <a:t>(Καρβούνης, 1995)</a:t>
            </a:r>
            <a:endParaRPr lang="en-US" sz="1900" dirty="0">
              <a:latin typeface="Arial"/>
              <a:cs typeface="Arial"/>
            </a:endParaRPr>
          </a:p>
        </p:txBody>
      </p:sp>
    </p:spTree>
    <p:extLst>
      <p:ext uri="{BB962C8B-B14F-4D97-AF65-F5344CB8AC3E}">
        <p14:creationId xmlns:p14="http://schemas.microsoft.com/office/powerpoint/2010/main" val="28711685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p:cNvSpPr>
          <p:nvPr>
            <p:ph type="title" idx="4294967295"/>
          </p:nvPr>
        </p:nvSpPr>
        <p:spPr/>
        <p:txBody>
          <a:bodyPr/>
          <a:lstStyle/>
          <a:p>
            <a:r>
              <a:rPr lang="el-GR" sz="4400" dirty="0" smtClean="0">
                <a:latin typeface="Arial"/>
                <a:cs typeface="Arial"/>
              </a:rPr>
              <a:t>Δομή Επιχειρηματικού σχεδίου, </a:t>
            </a:r>
            <a:r>
              <a:rPr lang="el-GR" sz="2900" dirty="0" smtClean="0">
                <a:latin typeface="Arial"/>
                <a:cs typeface="Arial"/>
              </a:rPr>
              <a:t>Οικονομική Ανάλυση ΙΙ</a:t>
            </a:r>
          </a:p>
        </p:txBody>
      </p:sp>
      <p:sp>
        <p:nvSpPr>
          <p:cNvPr id="113667" name="Rectangle 3"/>
          <p:cNvSpPr>
            <a:spLocks noGrp="1"/>
          </p:cNvSpPr>
          <p:nvPr>
            <p:ph type="body" idx="4294967295"/>
          </p:nvPr>
        </p:nvSpPr>
        <p:spPr>
          <a:xfrm>
            <a:off x="739775" y="2080536"/>
            <a:ext cx="7662864" cy="4539351"/>
          </a:xfrm>
        </p:spPr>
        <p:txBody>
          <a:bodyPr>
            <a:normAutofit/>
          </a:bodyPr>
          <a:lstStyle/>
          <a:p>
            <a:pPr>
              <a:lnSpc>
                <a:spcPct val="80000"/>
              </a:lnSpc>
              <a:buFont typeface="Wingdings 2" pitchFamily="18" charset="2"/>
              <a:buNone/>
            </a:pPr>
            <a:endParaRPr lang="el-GR" sz="1500" dirty="0" smtClean="0">
              <a:latin typeface="Arial"/>
              <a:cs typeface="Arial"/>
            </a:endParaRPr>
          </a:p>
          <a:p>
            <a:pPr algn="just">
              <a:lnSpc>
                <a:spcPct val="80000"/>
              </a:lnSpc>
            </a:pPr>
            <a:r>
              <a:rPr lang="el-GR" sz="2000" dirty="0" smtClean="0">
                <a:latin typeface="Arial"/>
                <a:cs typeface="Arial"/>
              </a:rPr>
              <a:t>Ζητούμενο μας η εκτίμηση των μελλοντικών αποτελεσμάτων (πωλήσεις και κέρδη).</a:t>
            </a:r>
          </a:p>
          <a:p>
            <a:pPr algn="just">
              <a:lnSpc>
                <a:spcPct val="80000"/>
              </a:lnSpc>
            </a:pPr>
            <a:r>
              <a:rPr lang="el-GR" sz="2000" dirty="0" smtClean="0">
                <a:latin typeface="Arial"/>
                <a:cs typeface="Arial"/>
              </a:rPr>
              <a:t>Απαιτείται η υιοθέτηση υποθέσεων εργασίας (εναλλακτικά σενάρια) για την μελλοντική πορεία της επιχείρησης, διάφορες παραδοχές και να τεθούν συγκεκριμένοι στόχοι.</a:t>
            </a:r>
          </a:p>
          <a:p>
            <a:pPr algn="just">
              <a:lnSpc>
                <a:spcPct val="80000"/>
              </a:lnSpc>
            </a:pPr>
            <a:r>
              <a:rPr lang="el-GR" sz="2000" dirty="0" smtClean="0">
                <a:latin typeface="Arial"/>
                <a:cs typeface="Arial"/>
              </a:rPr>
              <a:t>Οι προβλέψεις αυτές είναι συνήθως τριετείς και όχι μεγαλύτερου χρονικού διαστήματος από πέντε έτη.</a:t>
            </a:r>
          </a:p>
          <a:p>
            <a:pPr algn="just">
              <a:lnSpc>
                <a:spcPct val="80000"/>
              </a:lnSpc>
            </a:pPr>
            <a:r>
              <a:rPr lang="el-GR" sz="2000" dirty="0" smtClean="0">
                <a:latin typeface="Arial"/>
                <a:cs typeface="Arial"/>
              </a:rPr>
              <a:t>Όταν πρόκειται για ένα νέο προϊόν, ή υπηρεσία, βασικό χαρακτηριστικό του σχεδίου μας είναι το νεκρό σημείο (break–even point) το οποίο καθορίζει το χρόνο, ή και την αντίστοιχη ποσότητα παραγωγής, όπου η εταιρεία έχει καλύψει τα συνολικά έξοδα της και θα αρχίσει πλέον να εμφανίζει κέρδη.</a:t>
            </a:r>
            <a:endParaRPr lang="en-US" sz="2000" dirty="0" smtClean="0">
              <a:latin typeface="Arial"/>
              <a:cs typeface="Arial"/>
            </a:endParaRPr>
          </a:p>
          <a:p>
            <a:endParaRPr lang="el-GR" sz="1800" dirty="0" smtClean="0"/>
          </a:p>
        </p:txBody>
      </p:sp>
    </p:spTree>
    <p:extLst>
      <p:ext uri="{BB962C8B-B14F-4D97-AF65-F5344CB8AC3E}">
        <p14:creationId xmlns:p14="http://schemas.microsoft.com/office/powerpoint/2010/main" val="39393202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3667">
                                            <p:txEl>
                                              <p:pRg st="1" end="1"/>
                                            </p:txEl>
                                          </p:spTgt>
                                        </p:tgtEl>
                                        <p:attrNameLst>
                                          <p:attrName>style.visibility</p:attrName>
                                        </p:attrNameLst>
                                      </p:cBhvr>
                                      <p:to>
                                        <p:strVal val="visible"/>
                                      </p:to>
                                    </p:set>
                                    <p:anim calcmode="lin" valueType="num">
                                      <p:cBhvr additive="base">
                                        <p:cTn id="7" dur="5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36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3667">
                                            <p:txEl>
                                              <p:pRg st="2" end="2"/>
                                            </p:txEl>
                                          </p:spTgt>
                                        </p:tgtEl>
                                        <p:attrNameLst>
                                          <p:attrName>style.visibility</p:attrName>
                                        </p:attrNameLst>
                                      </p:cBhvr>
                                      <p:to>
                                        <p:strVal val="visible"/>
                                      </p:to>
                                    </p:set>
                                    <p:anim calcmode="lin" valueType="num">
                                      <p:cBhvr additive="base">
                                        <p:cTn id="13" dur="5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36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3667">
                                            <p:txEl>
                                              <p:pRg st="3" end="3"/>
                                            </p:txEl>
                                          </p:spTgt>
                                        </p:tgtEl>
                                        <p:attrNameLst>
                                          <p:attrName>style.visibility</p:attrName>
                                        </p:attrNameLst>
                                      </p:cBhvr>
                                      <p:to>
                                        <p:strVal val="visible"/>
                                      </p:to>
                                    </p:set>
                                    <p:anim calcmode="lin" valueType="num">
                                      <p:cBhvr additive="base">
                                        <p:cTn id="19" dur="500" fill="hold"/>
                                        <p:tgtEl>
                                          <p:spTgt spid="11366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36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3667">
                                            <p:txEl>
                                              <p:pRg st="4" end="4"/>
                                            </p:txEl>
                                          </p:spTgt>
                                        </p:tgtEl>
                                        <p:attrNameLst>
                                          <p:attrName>style.visibility</p:attrName>
                                        </p:attrNameLst>
                                      </p:cBhvr>
                                      <p:to>
                                        <p:strVal val="visible"/>
                                      </p:to>
                                    </p:set>
                                    <p:anim calcmode="lin" valueType="num">
                                      <p:cBhvr additive="base">
                                        <p:cTn id="25" dur="500" fill="hold"/>
                                        <p:tgtEl>
                                          <p:spTgt spid="11366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36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400" dirty="0">
                <a:latin typeface="Arial"/>
                <a:cs typeface="Arial"/>
              </a:rPr>
              <a:t>Δομή Επιχειρηματικού σχεδίου</a:t>
            </a:r>
            <a:r>
              <a:rPr lang="el-GR" sz="4800" dirty="0">
                <a:latin typeface="Arial"/>
                <a:cs typeface="Arial"/>
              </a:rPr>
              <a:t>, </a:t>
            </a:r>
            <a:r>
              <a:rPr lang="el-GR" sz="3600" dirty="0">
                <a:latin typeface="Arial"/>
                <a:cs typeface="Arial"/>
              </a:rPr>
              <a:t>Οικονομική Ανάλυση </a:t>
            </a:r>
            <a:r>
              <a:rPr lang="el-GR" sz="3600" dirty="0" smtClean="0">
                <a:latin typeface="Arial"/>
                <a:cs typeface="Arial"/>
              </a:rPr>
              <a:t>ΙΙΙ</a:t>
            </a:r>
            <a:endParaRPr lang="en-US" dirty="0"/>
          </a:p>
        </p:txBody>
      </p:sp>
      <p:sp>
        <p:nvSpPr>
          <p:cNvPr id="3" name="Content Placeholder 2"/>
          <p:cNvSpPr>
            <a:spLocks noGrp="1"/>
          </p:cNvSpPr>
          <p:nvPr>
            <p:ph idx="1"/>
          </p:nvPr>
        </p:nvSpPr>
        <p:spPr>
          <a:xfrm>
            <a:off x="739775" y="2377756"/>
            <a:ext cx="7662864" cy="4039482"/>
          </a:xfrm>
        </p:spPr>
        <p:txBody>
          <a:bodyPr>
            <a:normAutofit fontScale="92500" lnSpcReduction="10000"/>
          </a:bodyPr>
          <a:lstStyle/>
          <a:p>
            <a:pPr algn="just"/>
            <a:r>
              <a:rPr lang="el-GR" dirty="0" smtClean="0">
                <a:latin typeface="Arial"/>
                <a:cs typeface="Arial"/>
              </a:rPr>
              <a:t>Ακολουθεί αποτίμηση της</a:t>
            </a:r>
            <a:r>
              <a:rPr lang="en-US" dirty="0" smtClean="0">
                <a:latin typeface="Arial"/>
                <a:cs typeface="Arial"/>
              </a:rPr>
              <a:t> </a:t>
            </a:r>
            <a:r>
              <a:rPr lang="el-GR" dirty="0" smtClean="0">
                <a:latin typeface="Arial"/>
                <a:cs typeface="Arial"/>
              </a:rPr>
              <a:t>επένδυσης μέσω</a:t>
            </a:r>
            <a:r>
              <a:rPr lang="en-US" dirty="0" smtClean="0">
                <a:latin typeface="Arial"/>
                <a:cs typeface="Arial"/>
              </a:rPr>
              <a:t> </a:t>
            </a:r>
            <a:r>
              <a:rPr lang="el-GR" dirty="0" smtClean="0">
                <a:latin typeface="Arial"/>
                <a:cs typeface="Arial"/>
              </a:rPr>
              <a:t>της χρήσης εργαλείων χρηματοοικονομικής διοίκησης, όπως </a:t>
            </a:r>
          </a:p>
          <a:p>
            <a:pPr lvl="1" algn="just"/>
            <a:r>
              <a:rPr lang="el-GR" dirty="0" smtClean="0">
                <a:latin typeface="Arial"/>
                <a:cs typeface="Arial"/>
              </a:rPr>
              <a:t>Discounted </a:t>
            </a:r>
            <a:r>
              <a:rPr lang="el-GR" dirty="0">
                <a:latin typeface="Arial"/>
                <a:cs typeface="Arial"/>
              </a:rPr>
              <a:t>Cash Flows </a:t>
            </a:r>
            <a:r>
              <a:rPr lang="en-US" dirty="0" smtClean="0">
                <a:latin typeface="Arial"/>
                <a:cs typeface="Arial"/>
              </a:rPr>
              <a:t>(DCF) </a:t>
            </a:r>
            <a:r>
              <a:rPr lang="el-GR" dirty="0" smtClean="0">
                <a:latin typeface="Arial"/>
                <a:cs typeface="Arial"/>
              </a:rPr>
              <a:t> 		</a:t>
            </a:r>
            <a:r>
              <a:rPr lang="el-GR" sz="1700" dirty="0" smtClean="0">
                <a:solidFill>
                  <a:srgbClr val="008000"/>
                </a:solidFill>
                <a:latin typeface="Arial"/>
                <a:cs typeface="Arial"/>
              </a:rPr>
              <a:t>&gt; δαπάνη επένδυσης</a:t>
            </a:r>
          </a:p>
          <a:p>
            <a:pPr lvl="1" algn="just"/>
            <a:r>
              <a:rPr lang="el-GR" dirty="0" smtClean="0">
                <a:latin typeface="Arial"/>
                <a:cs typeface="Arial"/>
              </a:rPr>
              <a:t>Καθαρά Παρούσα Αξία </a:t>
            </a:r>
            <a:r>
              <a:rPr lang="en-US" dirty="0" smtClean="0">
                <a:latin typeface="Arial"/>
                <a:cs typeface="Arial"/>
              </a:rPr>
              <a:t>(NPV)</a:t>
            </a:r>
            <a:r>
              <a:rPr lang="el-GR" dirty="0" smtClean="0">
                <a:latin typeface="Arial"/>
                <a:cs typeface="Arial"/>
              </a:rPr>
              <a:t> 		</a:t>
            </a:r>
            <a:r>
              <a:rPr lang="el-GR" sz="1700" dirty="0" smtClean="0">
                <a:solidFill>
                  <a:srgbClr val="008000"/>
                </a:solidFill>
                <a:latin typeface="Arial"/>
                <a:cs typeface="Arial"/>
              </a:rPr>
              <a:t>&gt; 0</a:t>
            </a:r>
            <a:endParaRPr lang="en-US" sz="1700" dirty="0" smtClean="0">
              <a:solidFill>
                <a:srgbClr val="008000"/>
              </a:solidFill>
              <a:latin typeface="Arial"/>
              <a:cs typeface="Arial"/>
            </a:endParaRPr>
          </a:p>
          <a:p>
            <a:pPr lvl="1" algn="just"/>
            <a:r>
              <a:rPr lang="el-GR" dirty="0" smtClean="0">
                <a:latin typeface="Arial"/>
                <a:cs typeface="Arial"/>
              </a:rPr>
              <a:t>Εσωτερικός Βαθμός Απόδοσης</a:t>
            </a:r>
            <a:r>
              <a:rPr lang="en-US" dirty="0" smtClean="0">
                <a:latin typeface="Arial"/>
                <a:cs typeface="Arial"/>
              </a:rPr>
              <a:t> (IRR</a:t>
            </a:r>
            <a:r>
              <a:rPr lang="el-GR" dirty="0" smtClean="0">
                <a:latin typeface="Arial"/>
                <a:cs typeface="Arial"/>
              </a:rPr>
              <a:t> %</a:t>
            </a:r>
            <a:r>
              <a:rPr lang="en-US" dirty="0" smtClean="0">
                <a:latin typeface="Arial"/>
                <a:cs typeface="Arial"/>
              </a:rPr>
              <a:t>)</a:t>
            </a:r>
            <a:r>
              <a:rPr lang="el-GR" dirty="0" smtClean="0">
                <a:latin typeface="Arial"/>
                <a:cs typeface="Arial"/>
              </a:rPr>
              <a:t>	</a:t>
            </a:r>
            <a:r>
              <a:rPr lang="el-GR" sz="1700" dirty="0" smtClean="0">
                <a:solidFill>
                  <a:srgbClr val="008000"/>
                </a:solidFill>
                <a:latin typeface="Arial"/>
                <a:cs typeface="Arial"/>
              </a:rPr>
              <a:t>&gt; </a:t>
            </a:r>
            <a:r>
              <a:rPr lang="en-US" sz="1700" dirty="0" smtClean="0">
                <a:solidFill>
                  <a:srgbClr val="008000"/>
                </a:solidFill>
                <a:latin typeface="Arial"/>
                <a:cs typeface="Arial"/>
              </a:rPr>
              <a:t>WACC </a:t>
            </a:r>
            <a:r>
              <a:rPr lang="el-GR" sz="1700" dirty="0" smtClean="0">
                <a:solidFill>
                  <a:srgbClr val="008000"/>
                </a:solidFill>
                <a:latin typeface="Arial"/>
                <a:cs typeface="Arial"/>
              </a:rPr>
              <a:t>όταν </a:t>
            </a:r>
            <a:r>
              <a:rPr lang="en-US" sz="1700" dirty="0" smtClean="0">
                <a:solidFill>
                  <a:srgbClr val="008000"/>
                </a:solidFill>
                <a:latin typeface="Arial"/>
                <a:cs typeface="Arial"/>
              </a:rPr>
              <a:t>NPV=0</a:t>
            </a:r>
            <a:endParaRPr lang="el-GR" sz="1700" dirty="0" smtClean="0">
              <a:solidFill>
                <a:srgbClr val="008000"/>
              </a:solidFill>
              <a:latin typeface="Arial"/>
              <a:cs typeface="Arial"/>
            </a:endParaRPr>
          </a:p>
          <a:p>
            <a:pPr algn="just"/>
            <a:r>
              <a:rPr lang="el-GR" dirty="0">
                <a:latin typeface="Arial"/>
                <a:cs typeface="Arial"/>
              </a:rPr>
              <a:t>Έλεγχος για Cash Flows &gt; </a:t>
            </a:r>
            <a:r>
              <a:rPr lang="el-GR" dirty="0" smtClean="0">
                <a:latin typeface="Arial"/>
                <a:cs typeface="Arial"/>
              </a:rPr>
              <a:t>κόστους </a:t>
            </a:r>
            <a:r>
              <a:rPr lang="el-GR" dirty="0">
                <a:latin typeface="Arial"/>
                <a:cs typeface="Arial"/>
              </a:rPr>
              <a:t>επένδυσης και </a:t>
            </a:r>
            <a:r>
              <a:rPr lang="en-US" dirty="0">
                <a:latin typeface="Arial"/>
                <a:cs typeface="Arial"/>
              </a:rPr>
              <a:t>NPV</a:t>
            </a:r>
            <a:r>
              <a:rPr lang="el-GR" dirty="0">
                <a:latin typeface="Arial"/>
                <a:cs typeface="Arial"/>
              </a:rPr>
              <a:t> &gt; 0</a:t>
            </a:r>
          </a:p>
          <a:p>
            <a:pPr algn="just"/>
            <a:r>
              <a:rPr lang="el-GR" sz="2300" dirty="0">
                <a:latin typeface="Arial"/>
                <a:cs typeface="Arial"/>
              </a:rPr>
              <a:t>Αξιολογείται η απόδοση της </a:t>
            </a:r>
            <a:r>
              <a:rPr lang="el-GR" sz="2300" dirty="0" smtClean="0">
                <a:latin typeface="Arial"/>
                <a:cs typeface="Arial"/>
              </a:rPr>
              <a:t>εξεταζόμενης επένδυσης σε </a:t>
            </a:r>
            <a:r>
              <a:rPr lang="el-GR" sz="2300" dirty="0">
                <a:latin typeface="Arial"/>
                <a:cs typeface="Arial"/>
              </a:rPr>
              <a:t>σχέση με την </a:t>
            </a:r>
            <a:r>
              <a:rPr lang="el-GR" sz="2300" u="sng" dirty="0">
                <a:latin typeface="Arial"/>
                <a:cs typeface="Arial"/>
              </a:rPr>
              <a:t>απόδοση άλλων επενδυτικών </a:t>
            </a:r>
            <a:r>
              <a:rPr lang="el-GR" sz="2300" u="sng" dirty="0" smtClean="0">
                <a:latin typeface="Arial"/>
                <a:cs typeface="Arial"/>
              </a:rPr>
              <a:t>προϊόντων</a:t>
            </a:r>
            <a:r>
              <a:rPr lang="en-US" sz="2300" dirty="0" smtClean="0">
                <a:latin typeface="Arial"/>
                <a:cs typeface="Arial"/>
              </a:rPr>
              <a:t> </a:t>
            </a:r>
            <a:r>
              <a:rPr lang="el-GR" sz="2300" dirty="0" smtClean="0">
                <a:latin typeface="Arial"/>
                <a:cs typeface="Arial"/>
              </a:rPr>
              <a:t>(</a:t>
            </a:r>
            <a:r>
              <a:rPr lang="el-GR" sz="2300" dirty="0">
                <a:latin typeface="Arial"/>
                <a:cs typeface="Arial"/>
              </a:rPr>
              <a:t>π.χ. Ομόλογα, Αμοιβαία Κεφάλαια, προθεσμιακές καταθέσεις, κ.λ.π.</a:t>
            </a:r>
            <a:r>
              <a:rPr lang="el-GR" sz="2300" dirty="0" smtClean="0">
                <a:latin typeface="Arial"/>
                <a:cs typeface="Arial"/>
              </a:rPr>
              <a:t>)</a:t>
            </a:r>
            <a:r>
              <a:rPr lang="en-US" sz="2300" dirty="0" smtClean="0">
                <a:latin typeface="Arial"/>
                <a:cs typeface="Arial"/>
              </a:rPr>
              <a:t>, </a:t>
            </a:r>
            <a:r>
              <a:rPr lang="el-GR" sz="2300" u="sng" dirty="0" smtClean="0">
                <a:latin typeface="Arial"/>
                <a:cs typeface="Arial"/>
              </a:rPr>
              <a:t>εναλλακτικών επενδυτικών προτάσεων</a:t>
            </a:r>
            <a:r>
              <a:rPr lang="el-GR" sz="2300" dirty="0" smtClean="0">
                <a:latin typeface="Arial"/>
                <a:cs typeface="Arial"/>
              </a:rPr>
              <a:t> και με </a:t>
            </a:r>
            <a:r>
              <a:rPr lang="el-GR" sz="2300" u="sng" dirty="0" smtClean="0">
                <a:latin typeface="Arial"/>
                <a:cs typeface="Arial"/>
              </a:rPr>
              <a:t>το κόστος του χρήματος</a:t>
            </a:r>
            <a:r>
              <a:rPr lang="el-GR" sz="2300" dirty="0" smtClean="0">
                <a:latin typeface="Arial"/>
                <a:cs typeface="Arial"/>
              </a:rPr>
              <a:t>.</a:t>
            </a:r>
            <a:endParaRPr lang="en-US" sz="2300" dirty="0">
              <a:latin typeface="Arial"/>
              <a:cs typeface="Arial"/>
            </a:endParaRPr>
          </a:p>
        </p:txBody>
      </p:sp>
    </p:spTree>
    <p:extLst>
      <p:ext uri="{BB962C8B-B14F-4D97-AF65-F5344CB8AC3E}">
        <p14:creationId xmlns:p14="http://schemas.microsoft.com/office/powerpoint/2010/main" val="2889838507"/>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r>
              <a:rPr lang="el-GR" sz="4400" dirty="0" smtClean="0">
                <a:latin typeface="Arial"/>
                <a:cs typeface="Arial"/>
              </a:rPr>
              <a:t>Δομή Επιχειρηματικού σχεδίου, </a:t>
            </a:r>
            <a:r>
              <a:rPr lang="el-GR" sz="2800" dirty="0" smtClean="0">
                <a:latin typeface="Arial"/>
                <a:cs typeface="Arial"/>
              </a:rPr>
              <a:t>Παραρτήματα</a:t>
            </a:r>
            <a:endParaRPr lang="en-US" dirty="0" smtClean="0">
              <a:latin typeface="Arial"/>
              <a:cs typeface="Arial"/>
            </a:endParaRPr>
          </a:p>
        </p:txBody>
      </p:sp>
      <p:sp>
        <p:nvSpPr>
          <p:cNvPr id="88066" name="Content Placeholder 2"/>
          <p:cNvSpPr>
            <a:spLocks noGrp="1"/>
          </p:cNvSpPr>
          <p:nvPr>
            <p:ph idx="1"/>
          </p:nvPr>
        </p:nvSpPr>
        <p:spPr>
          <a:xfrm>
            <a:off x="779463" y="2553385"/>
            <a:ext cx="7351712" cy="3701732"/>
          </a:xfrm>
        </p:spPr>
        <p:txBody>
          <a:bodyPr>
            <a:normAutofit/>
          </a:bodyPr>
          <a:lstStyle/>
          <a:p>
            <a:pPr marL="419100" indent="-419100" algn="just">
              <a:buFont typeface="Wingdings 2" pitchFamily="18" charset="2"/>
              <a:buNone/>
            </a:pPr>
            <a:r>
              <a:rPr lang="el-GR" dirty="0" smtClean="0">
                <a:latin typeface="Arial"/>
                <a:cs typeface="Arial"/>
              </a:rPr>
              <a:t>8. Παραρτήματα, όπου περιλαμβάνονται όσα βοηθητικά και προαιρετικά στοιχεία κρίνονται απαραίτητα για την τεκμηρίωση μιας επιχειρηματικής ιδέας. </a:t>
            </a:r>
          </a:p>
          <a:p>
            <a:pPr marL="419100" indent="-419100" algn="just">
              <a:buFont typeface="Wingdings 2" pitchFamily="18" charset="2"/>
              <a:buNone/>
            </a:pPr>
            <a:r>
              <a:rPr lang="el-GR" dirty="0" smtClean="0">
                <a:latin typeface="Arial"/>
                <a:cs typeface="Arial"/>
              </a:rPr>
              <a:t> 	Αυτά τα στοιχεία συνήθως αφορούν σε: βιβλιογραφικές </a:t>
            </a:r>
            <a:r>
              <a:rPr lang="en-US" dirty="0" smtClean="0">
                <a:latin typeface="Arial"/>
                <a:cs typeface="Arial"/>
              </a:rPr>
              <a:t>α</a:t>
            </a:r>
            <a:r>
              <a:rPr lang="en-US" dirty="0" err="1" smtClean="0">
                <a:latin typeface="Arial"/>
                <a:cs typeface="Arial"/>
              </a:rPr>
              <a:t>ν</a:t>
            </a:r>
            <a:r>
              <a:rPr lang="en-US" dirty="0" smtClean="0">
                <a:latin typeface="Arial"/>
                <a:cs typeface="Arial"/>
              </a:rPr>
              <a:t>α</a:t>
            </a:r>
            <a:r>
              <a:rPr lang="en-US" dirty="0" err="1" smtClean="0">
                <a:latin typeface="Arial"/>
                <a:cs typeface="Arial"/>
              </a:rPr>
              <a:t>φορές</a:t>
            </a:r>
            <a:r>
              <a:rPr lang="en-US" dirty="0" smtClean="0">
                <a:latin typeface="Arial"/>
                <a:cs typeface="Arial"/>
              </a:rPr>
              <a:t>, πα</a:t>
            </a:r>
            <a:r>
              <a:rPr lang="en-US" dirty="0" err="1" smtClean="0">
                <a:latin typeface="Arial"/>
                <a:cs typeface="Arial"/>
              </a:rPr>
              <a:t>ρ</a:t>
            </a:r>
            <a:r>
              <a:rPr lang="en-US" dirty="0" smtClean="0">
                <a:latin typeface="Arial"/>
                <a:cs typeface="Arial"/>
              </a:rPr>
              <a:t>απ</a:t>
            </a:r>
            <a:r>
              <a:rPr lang="en-US" dirty="0" err="1" smtClean="0">
                <a:latin typeface="Arial"/>
                <a:cs typeface="Arial"/>
              </a:rPr>
              <a:t>ομ</a:t>
            </a:r>
            <a:r>
              <a:rPr lang="en-US" dirty="0" smtClean="0">
                <a:latin typeface="Arial"/>
                <a:cs typeface="Arial"/>
              </a:rPr>
              <a:t>π</a:t>
            </a:r>
            <a:r>
              <a:rPr lang="en-US" dirty="0" err="1" smtClean="0">
                <a:latin typeface="Arial"/>
                <a:cs typeface="Arial"/>
              </a:rPr>
              <a:t>ές</a:t>
            </a:r>
            <a:r>
              <a:rPr lang="en-US" dirty="0" smtClean="0">
                <a:latin typeface="Arial"/>
                <a:cs typeface="Arial"/>
              </a:rPr>
              <a:t> </a:t>
            </a:r>
            <a:r>
              <a:rPr lang="en-US" dirty="0" err="1" smtClean="0">
                <a:latin typeface="Arial"/>
                <a:cs typeface="Arial"/>
              </a:rPr>
              <a:t>σε</a:t>
            </a:r>
            <a:r>
              <a:rPr lang="en-US" dirty="0" smtClean="0">
                <a:latin typeface="Arial"/>
                <a:cs typeface="Arial"/>
              </a:rPr>
              <a:t> </a:t>
            </a:r>
            <a:r>
              <a:rPr lang="en-US" dirty="0" err="1" smtClean="0">
                <a:latin typeface="Arial"/>
                <a:cs typeface="Arial"/>
              </a:rPr>
              <a:t>δι</a:t>
            </a:r>
            <a:r>
              <a:rPr lang="en-US" dirty="0" smtClean="0">
                <a:latin typeface="Arial"/>
                <a:cs typeface="Arial"/>
              </a:rPr>
              <a:t>α</a:t>
            </a:r>
            <a:r>
              <a:rPr lang="en-US" dirty="0" err="1" smtClean="0">
                <a:latin typeface="Arial"/>
                <a:cs typeface="Arial"/>
              </a:rPr>
              <a:t>δικτυ</a:t>
            </a:r>
            <a:r>
              <a:rPr lang="en-US" dirty="0" smtClean="0">
                <a:latin typeface="Arial"/>
                <a:cs typeface="Arial"/>
              </a:rPr>
              <a:t>α</a:t>
            </a:r>
            <a:r>
              <a:rPr lang="en-US" dirty="0" err="1" smtClean="0">
                <a:latin typeface="Arial"/>
                <a:cs typeface="Arial"/>
              </a:rPr>
              <a:t>κούς</a:t>
            </a:r>
            <a:r>
              <a:rPr lang="en-US" dirty="0" smtClean="0">
                <a:latin typeface="Arial"/>
                <a:cs typeface="Arial"/>
              </a:rPr>
              <a:t> </a:t>
            </a:r>
            <a:r>
              <a:rPr lang="en-US" dirty="0" err="1" smtClean="0">
                <a:latin typeface="Arial"/>
                <a:cs typeface="Arial"/>
              </a:rPr>
              <a:t>τό</a:t>
            </a:r>
            <a:r>
              <a:rPr lang="en-US" dirty="0" smtClean="0">
                <a:latin typeface="Arial"/>
                <a:cs typeface="Arial"/>
              </a:rPr>
              <a:t>π</a:t>
            </a:r>
            <a:r>
              <a:rPr lang="en-US" dirty="0" err="1" smtClean="0">
                <a:latin typeface="Arial"/>
                <a:cs typeface="Arial"/>
              </a:rPr>
              <a:t>ους</a:t>
            </a:r>
            <a:r>
              <a:rPr lang="en-US" dirty="0" smtClean="0">
                <a:latin typeface="Arial"/>
                <a:cs typeface="Arial"/>
              </a:rPr>
              <a:t>, α</a:t>
            </a:r>
            <a:r>
              <a:rPr lang="en-US" dirty="0" err="1" smtClean="0">
                <a:latin typeface="Arial"/>
                <a:cs typeface="Arial"/>
              </a:rPr>
              <a:t>ν</a:t>
            </a:r>
            <a:r>
              <a:rPr lang="en-US" dirty="0" smtClean="0">
                <a:latin typeface="Arial"/>
                <a:cs typeface="Arial"/>
              </a:rPr>
              <a:t>α</a:t>
            </a:r>
            <a:r>
              <a:rPr lang="en-US" dirty="0" err="1" smtClean="0">
                <a:latin typeface="Arial"/>
                <a:cs typeface="Arial"/>
              </a:rPr>
              <a:t>λυτικές</a:t>
            </a:r>
            <a:r>
              <a:rPr lang="en-US" dirty="0" smtClean="0">
                <a:latin typeface="Arial"/>
                <a:cs typeface="Arial"/>
              </a:rPr>
              <a:t> </a:t>
            </a:r>
            <a:r>
              <a:rPr lang="en-US" dirty="0" err="1" smtClean="0">
                <a:latin typeface="Arial"/>
                <a:cs typeface="Arial"/>
              </a:rPr>
              <a:t>μελέτες</a:t>
            </a:r>
            <a:r>
              <a:rPr lang="en-US" dirty="0" smtClean="0">
                <a:latin typeface="Arial"/>
                <a:cs typeface="Arial"/>
              </a:rPr>
              <a:t>, </a:t>
            </a:r>
            <a:r>
              <a:rPr lang="en-US" dirty="0" err="1" smtClean="0">
                <a:latin typeface="Arial"/>
                <a:cs typeface="Arial"/>
              </a:rPr>
              <a:t>εκθέσεις</a:t>
            </a:r>
            <a:r>
              <a:rPr lang="en-US" dirty="0" smtClean="0">
                <a:latin typeface="Arial"/>
                <a:cs typeface="Arial"/>
              </a:rPr>
              <a:t>,</a:t>
            </a:r>
            <a:r>
              <a:rPr lang="el-GR" dirty="0" smtClean="0">
                <a:latin typeface="Arial"/>
                <a:cs typeface="Arial"/>
              </a:rPr>
              <a:t> </a:t>
            </a:r>
            <a:r>
              <a:rPr lang="en-US" dirty="0" err="1" smtClean="0">
                <a:latin typeface="Arial"/>
                <a:cs typeface="Arial"/>
              </a:rPr>
              <a:t>σχετικά</a:t>
            </a:r>
            <a:r>
              <a:rPr lang="en-US" dirty="0" smtClean="0">
                <a:latin typeface="Arial"/>
                <a:cs typeface="Arial"/>
              </a:rPr>
              <a:t> </a:t>
            </a:r>
            <a:r>
              <a:rPr lang="en-US" dirty="0" err="1" smtClean="0">
                <a:latin typeface="Arial"/>
                <a:cs typeface="Arial"/>
              </a:rPr>
              <a:t>άρθρ</a:t>
            </a:r>
            <a:r>
              <a:rPr lang="en-US" dirty="0" smtClean="0">
                <a:latin typeface="Arial"/>
                <a:cs typeface="Arial"/>
              </a:rPr>
              <a:t>α, </a:t>
            </a:r>
            <a:r>
              <a:rPr lang="en-US" dirty="0" err="1" smtClean="0">
                <a:latin typeface="Arial"/>
                <a:cs typeface="Arial"/>
              </a:rPr>
              <a:t>τεχνικά</a:t>
            </a:r>
            <a:r>
              <a:rPr lang="en-US" dirty="0" smtClean="0">
                <a:latin typeface="Arial"/>
                <a:cs typeface="Arial"/>
              </a:rPr>
              <a:t> </a:t>
            </a:r>
            <a:r>
              <a:rPr lang="en-US" dirty="0" err="1" smtClean="0">
                <a:latin typeface="Arial"/>
                <a:cs typeface="Arial"/>
              </a:rPr>
              <a:t>σχέδι</a:t>
            </a:r>
            <a:r>
              <a:rPr lang="en-US" dirty="0" smtClean="0">
                <a:latin typeface="Arial"/>
                <a:cs typeface="Arial"/>
              </a:rPr>
              <a:t>α, μα</a:t>
            </a:r>
            <a:r>
              <a:rPr lang="en-US" dirty="0" err="1" smtClean="0">
                <a:latin typeface="Arial"/>
                <a:cs typeface="Arial"/>
              </a:rPr>
              <a:t>κροσκελείς</a:t>
            </a:r>
            <a:r>
              <a:rPr lang="en-US" dirty="0" smtClean="0">
                <a:latin typeface="Arial"/>
                <a:cs typeface="Arial"/>
              </a:rPr>
              <a:t> </a:t>
            </a:r>
            <a:r>
              <a:rPr lang="en-US" dirty="0" err="1" smtClean="0">
                <a:latin typeface="Arial"/>
                <a:cs typeface="Arial"/>
              </a:rPr>
              <a:t>υ</a:t>
            </a:r>
            <a:r>
              <a:rPr lang="en-US" dirty="0" smtClean="0">
                <a:latin typeface="Arial"/>
                <a:cs typeface="Arial"/>
              </a:rPr>
              <a:t>π</a:t>
            </a:r>
            <a:r>
              <a:rPr lang="en-US" dirty="0" err="1" smtClean="0">
                <a:latin typeface="Arial"/>
                <a:cs typeface="Arial"/>
              </a:rPr>
              <a:t>ολογισμούς</a:t>
            </a:r>
            <a:r>
              <a:rPr lang="en-US" dirty="0" smtClean="0">
                <a:latin typeface="Arial"/>
                <a:cs typeface="Arial"/>
              </a:rPr>
              <a:t>, </a:t>
            </a:r>
            <a:r>
              <a:rPr lang="en-US" dirty="0" err="1" smtClean="0">
                <a:latin typeface="Arial"/>
                <a:cs typeface="Arial"/>
              </a:rPr>
              <a:t>κ.ά</a:t>
            </a:r>
            <a:r>
              <a:rPr lang="en-US" dirty="0" smtClean="0">
                <a:latin typeface="Arial"/>
                <a:cs typeface="Arial"/>
              </a:rPr>
              <a:t>.</a:t>
            </a:r>
          </a:p>
        </p:txBody>
      </p:sp>
    </p:spTree>
    <p:extLst>
      <p:ext uri="{BB962C8B-B14F-4D97-AF65-F5344CB8AC3E}">
        <p14:creationId xmlns:p14="http://schemas.microsoft.com/office/powerpoint/2010/main" val="1646646267"/>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438175"/>
          </a:xfrm>
        </p:spPr>
        <p:txBody>
          <a:bodyPr>
            <a:normAutofit fontScale="90000"/>
          </a:bodyPr>
          <a:lstStyle/>
          <a:p>
            <a:pPr>
              <a:defRPr/>
            </a:pPr>
            <a:r>
              <a:rPr lang="el-GR" dirty="0" smtClean="0">
                <a:latin typeface="Arial"/>
                <a:cs typeface="Arial"/>
              </a:rPr>
              <a:t>Λοιπά στοιχεία σε ένα επιχειρηματικό σχέδιο</a:t>
            </a:r>
            <a:endParaRPr lang="en-US" dirty="0">
              <a:latin typeface="Arial"/>
              <a:cs typeface="Arial"/>
            </a:endParaRPr>
          </a:p>
        </p:txBody>
      </p:sp>
      <p:sp>
        <p:nvSpPr>
          <p:cNvPr id="3" name="Content Placeholder 2"/>
          <p:cNvSpPr>
            <a:spLocks noGrp="1"/>
          </p:cNvSpPr>
          <p:nvPr>
            <p:ph idx="1"/>
          </p:nvPr>
        </p:nvSpPr>
        <p:spPr>
          <a:xfrm>
            <a:off x="739775" y="2377756"/>
            <a:ext cx="7662864" cy="4363720"/>
          </a:xfrm>
        </p:spPr>
        <p:txBody>
          <a:bodyPr>
            <a:normAutofit fontScale="92500" lnSpcReduction="10000"/>
          </a:bodyPr>
          <a:lstStyle/>
          <a:p>
            <a:pPr algn="just"/>
            <a:r>
              <a:rPr lang="el-GR" sz="2000" dirty="0" smtClean="0">
                <a:latin typeface="Arial"/>
                <a:cs typeface="Arial"/>
              </a:rPr>
              <a:t>Εργαλεία στρατηγικού σχεδιασμού (ανάλυση SWOT, μοντέλο 5 δυνάμεων του Porter, κ.ά.) ή εργαλεία μάρκετινκ (ανάλυση 4 P</a:t>
            </a:r>
            <a:r>
              <a:rPr lang="en-US" sz="2000" dirty="0" smtClean="0">
                <a:latin typeface="Arial"/>
                <a:cs typeface="Arial"/>
              </a:rPr>
              <a:t>s</a:t>
            </a:r>
            <a:r>
              <a:rPr lang="en-US" sz="2000" dirty="0">
                <a:latin typeface="Arial"/>
                <a:cs typeface="Arial"/>
              </a:rPr>
              <a:t> </a:t>
            </a:r>
            <a:r>
              <a:rPr lang="en-US" sz="2000" dirty="0" smtClean="0">
                <a:latin typeface="Arial"/>
                <a:cs typeface="Arial"/>
              </a:rPr>
              <a:t>to</a:t>
            </a:r>
            <a:r>
              <a:rPr lang="el-GR" sz="2000" dirty="0" smtClean="0">
                <a:latin typeface="Arial"/>
                <a:cs typeface="Arial"/>
              </a:rPr>
              <a:t> 7 </a:t>
            </a:r>
            <a:r>
              <a:rPr lang="en-US" sz="2000" dirty="0" smtClean="0">
                <a:latin typeface="Arial"/>
                <a:cs typeface="Arial"/>
              </a:rPr>
              <a:t>Ps (</a:t>
            </a:r>
            <a:r>
              <a:rPr lang="el-GR" sz="2000" dirty="0" smtClean="0">
                <a:latin typeface="Arial"/>
                <a:cs typeface="Arial"/>
              </a:rPr>
              <a:t>παροχή υπηρεσιών) </a:t>
            </a:r>
            <a:r>
              <a:rPr lang="en-US" sz="2000" dirty="0" smtClean="0">
                <a:latin typeface="Arial"/>
                <a:cs typeface="Arial"/>
              </a:rPr>
              <a:t>to 8Ps, </a:t>
            </a:r>
            <a:r>
              <a:rPr lang="el-GR" sz="2000" dirty="0" smtClean="0">
                <a:latin typeface="Arial"/>
                <a:cs typeface="Arial"/>
              </a:rPr>
              <a:t>κ.ά.).</a:t>
            </a:r>
          </a:p>
          <a:p>
            <a:pPr algn="just"/>
            <a:r>
              <a:rPr lang="el-GR" sz="2000" dirty="0" smtClean="0">
                <a:latin typeface="Arial"/>
                <a:cs typeface="Arial"/>
              </a:rPr>
              <a:t>Αναλύσεις κοινωνικοοικονομικού περιβάλλοντος PEST (Political, Economic, Social, Technological) ζητούνται συνήθως για μεγάλες εταιρείες και για μακροχρόνιες επενδύσεις. </a:t>
            </a:r>
          </a:p>
          <a:p>
            <a:pPr algn="just"/>
            <a:r>
              <a:rPr lang="el-GR" sz="2000" dirty="0" smtClean="0">
                <a:latin typeface="Arial"/>
                <a:cs typeface="Arial"/>
              </a:rPr>
              <a:t>Πιο σχετικές με τις υπό ίδρυση εταιρείες είναι οι αναλύσεις S</a:t>
            </a:r>
            <a:r>
              <a:rPr lang="en-US" sz="2000" dirty="0" smtClean="0">
                <a:latin typeface="Arial"/>
                <a:cs typeface="Arial"/>
              </a:rPr>
              <a:t>.</a:t>
            </a:r>
            <a:r>
              <a:rPr lang="el-GR" sz="2000" dirty="0" smtClean="0">
                <a:latin typeface="Arial"/>
                <a:cs typeface="Arial"/>
              </a:rPr>
              <a:t>W</a:t>
            </a:r>
            <a:r>
              <a:rPr lang="en-US" sz="2000" dirty="0" smtClean="0">
                <a:latin typeface="Arial"/>
                <a:cs typeface="Arial"/>
              </a:rPr>
              <a:t>.</a:t>
            </a:r>
            <a:r>
              <a:rPr lang="el-GR" sz="2000" dirty="0" smtClean="0">
                <a:latin typeface="Arial"/>
                <a:cs typeface="Arial"/>
              </a:rPr>
              <a:t>O</a:t>
            </a:r>
            <a:r>
              <a:rPr lang="en-US" sz="2000" dirty="0" smtClean="0">
                <a:latin typeface="Arial"/>
                <a:cs typeface="Arial"/>
              </a:rPr>
              <a:t>.</a:t>
            </a:r>
            <a:r>
              <a:rPr lang="el-GR" sz="2000" dirty="0" smtClean="0">
                <a:latin typeface="Arial"/>
                <a:cs typeface="Arial"/>
              </a:rPr>
              <a:t>T</a:t>
            </a:r>
            <a:r>
              <a:rPr lang="en-US" sz="2000" dirty="0" smtClean="0">
                <a:latin typeface="Arial"/>
                <a:cs typeface="Arial"/>
              </a:rPr>
              <a:t>.</a:t>
            </a:r>
            <a:r>
              <a:rPr lang="el-GR" sz="2000" dirty="0" smtClean="0">
                <a:latin typeface="Arial"/>
                <a:cs typeface="Arial"/>
              </a:rPr>
              <a:t> οι οποίες αναφέρονται στα δυνατά (Strengths) και αδύναμα (Weaknesses) σημεία μιας επιχειρηματικής ιδέας, όπως και στις ευκαιρίες (Opportunities) και στις απειλές (Threats) του περιβάλλοντός της.</a:t>
            </a:r>
          </a:p>
          <a:p>
            <a:pPr algn="just"/>
            <a:r>
              <a:rPr lang="el-GR" sz="2000" dirty="0" smtClean="0">
                <a:latin typeface="Arial"/>
                <a:cs typeface="Arial"/>
              </a:rPr>
              <a:t>Εταιρική κοινωνική ευθύνη (</a:t>
            </a:r>
            <a:r>
              <a:rPr lang="en-US" sz="2000" dirty="0" smtClean="0">
                <a:latin typeface="Arial"/>
                <a:cs typeface="Arial"/>
              </a:rPr>
              <a:t>Corporate responsibility), </a:t>
            </a:r>
            <a:r>
              <a:rPr lang="el-GR" sz="2000" dirty="0" smtClean="0">
                <a:latin typeface="Arial"/>
                <a:cs typeface="Arial"/>
              </a:rPr>
              <a:t>σεβασμός στον άνθρωπο και το περιβάλλον, στην πράξη.</a:t>
            </a:r>
            <a:endParaRPr lang="en-US" sz="2000" dirty="0" smtClean="0">
              <a:latin typeface="Arial"/>
              <a:cs typeface="Arial"/>
            </a:endParaRPr>
          </a:p>
        </p:txBody>
      </p:sp>
    </p:spTree>
    <p:extLst>
      <p:ext uri="{BB962C8B-B14F-4D97-AF65-F5344CB8AC3E}">
        <p14:creationId xmlns:p14="http://schemas.microsoft.com/office/powerpoint/2010/main" val="40435474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latin typeface="Arial"/>
                <a:cs typeface="Arial"/>
              </a:rPr>
              <a:t>Επιλογή Νομικής Μορφής Επιχείρησης</a:t>
            </a:r>
            <a:endParaRPr lang="en-US" dirty="0">
              <a:latin typeface="Arial"/>
              <a:cs typeface="Arial"/>
            </a:endParaRP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6008581"/>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Ενιαίος Φορέας </a:t>
            </a:r>
            <a:r>
              <a:rPr lang="el-GR" dirty="0">
                <a:latin typeface="Arial"/>
                <a:cs typeface="Arial"/>
              </a:rPr>
              <a:t>Κοινωνικής Ασφάλισης (ΕΦΚΑ) </a:t>
            </a:r>
            <a:endParaRPr lang="en-US" dirty="0"/>
          </a:p>
        </p:txBody>
      </p:sp>
      <p:sp>
        <p:nvSpPr>
          <p:cNvPr id="3" name="Content Placeholder 2"/>
          <p:cNvSpPr>
            <a:spLocks noGrp="1"/>
          </p:cNvSpPr>
          <p:nvPr>
            <p:ph idx="1"/>
          </p:nvPr>
        </p:nvSpPr>
        <p:spPr>
          <a:xfrm>
            <a:off x="739775" y="2539875"/>
            <a:ext cx="7662864" cy="3958422"/>
          </a:xfrm>
        </p:spPr>
        <p:txBody>
          <a:bodyPr>
            <a:normAutofit/>
          </a:bodyPr>
          <a:lstStyle/>
          <a:p>
            <a:pPr marL="0" indent="0" algn="just">
              <a:buNone/>
            </a:pPr>
            <a:r>
              <a:rPr lang="el-GR" dirty="0">
                <a:latin typeface="Arial"/>
                <a:cs typeface="Arial"/>
              </a:rPr>
              <a:t>Υ</a:t>
            </a:r>
            <a:r>
              <a:rPr lang="el-GR" dirty="0" smtClean="0">
                <a:latin typeface="Arial"/>
                <a:cs typeface="Arial"/>
              </a:rPr>
              <a:t>πάγονται </a:t>
            </a:r>
            <a:r>
              <a:rPr lang="el-GR" dirty="0">
                <a:latin typeface="Arial"/>
                <a:cs typeface="Arial"/>
              </a:rPr>
              <a:t>υποχρεωτικά οι παρακάτω κατηγορίες εργαζομένων: </a:t>
            </a:r>
            <a:endParaRPr lang="el-GR" dirty="0" smtClean="0">
              <a:latin typeface="Arial"/>
              <a:cs typeface="Arial"/>
            </a:endParaRPr>
          </a:p>
          <a:p>
            <a:pPr lvl="1" algn="just"/>
            <a:r>
              <a:rPr lang="el-GR" dirty="0" smtClean="0">
                <a:latin typeface="Arial"/>
                <a:cs typeface="Arial"/>
              </a:rPr>
              <a:t>μισθωτοί</a:t>
            </a:r>
            <a:r>
              <a:rPr lang="el-GR" dirty="0">
                <a:latin typeface="Arial"/>
                <a:cs typeface="Arial"/>
              </a:rPr>
              <a:t>, </a:t>
            </a:r>
            <a:endParaRPr lang="el-GR" dirty="0" smtClean="0">
              <a:latin typeface="Arial"/>
              <a:cs typeface="Arial"/>
            </a:endParaRPr>
          </a:p>
          <a:p>
            <a:pPr lvl="1" algn="just"/>
            <a:r>
              <a:rPr lang="el-GR" dirty="0" smtClean="0">
                <a:latin typeface="Arial"/>
                <a:cs typeface="Arial"/>
              </a:rPr>
              <a:t>αυτοαπασχολούμενοι </a:t>
            </a:r>
            <a:r>
              <a:rPr lang="el-GR" dirty="0">
                <a:latin typeface="Arial"/>
                <a:cs typeface="Arial"/>
              </a:rPr>
              <a:t>και ελεύθεροι επαγγελματίες, </a:t>
            </a:r>
            <a:endParaRPr lang="el-GR" dirty="0" smtClean="0">
              <a:latin typeface="Arial"/>
              <a:cs typeface="Arial"/>
            </a:endParaRPr>
          </a:p>
          <a:p>
            <a:pPr lvl="1" algn="just"/>
            <a:r>
              <a:rPr lang="el-GR" dirty="0" smtClean="0">
                <a:latin typeface="Arial"/>
                <a:cs typeface="Arial"/>
              </a:rPr>
              <a:t>τα </a:t>
            </a:r>
            <a:r>
              <a:rPr lang="el-GR" dirty="0">
                <a:latin typeface="Arial"/>
                <a:cs typeface="Arial"/>
              </a:rPr>
              <a:t>μέλη των προσωπικών εταιρειών (Ο.Ε., Ε.Ε.) και Ε.Π.Ε., </a:t>
            </a:r>
            <a:endParaRPr lang="el-GR" dirty="0" smtClean="0">
              <a:latin typeface="Arial"/>
              <a:cs typeface="Arial"/>
            </a:endParaRPr>
          </a:p>
          <a:p>
            <a:pPr lvl="1" algn="just"/>
            <a:r>
              <a:rPr lang="el-GR" dirty="0" smtClean="0">
                <a:latin typeface="Arial"/>
                <a:cs typeface="Arial"/>
              </a:rPr>
              <a:t>οι </a:t>
            </a:r>
            <a:r>
              <a:rPr lang="el-GR" dirty="0">
                <a:latin typeface="Arial"/>
                <a:cs typeface="Arial"/>
              </a:rPr>
              <a:t>διαχειριστές και ο μοναδικός εταίρος μονοπρόσωπης Ι.Κ.Ε., </a:t>
            </a:r>
            <a:endParaRPr lang="el-GR" dirty="0" smtClean="0">
              <a:latin typeface="Arial"/>
              <a:cs typeface="Arial"/>
            </a:endParaRPr>
          </a:p>
          <a:p>
            <a:pPr lvl="1" algn="just"/>
            <a:r>
              <a:rPr lang="el-GR" dirty="0" smtClean="0">
                <a:latin typeface="Arial"/>
                <a:cs typeface="Arial"/>
              </a:rPr>
              <a:t>τα </a:t>
            </a:r>
            <a:r>
              <a:rPr lang="el-GR" dirty="0">
                <a:latin typeface="Arial"/>
                <a:cs typeface="Arial"/>
              </a:rPr>
              <a:t>μέλη του Διοικητικού Συμβουλίου των Α.Ε. που συμμετέχουν στο κεφάλαιο της Α.Ε. με ποσοστό τουλάχιστον 3%.</a:t>
            </a:r>
            <a:endParaRPr lang="en-US" dirty="0">
              <a:latin typeface="Arial"/>
              <a:cs typeface="Arial"/>
            </a:endParaRPr>
          </a:p>
        </p:txBody>
      </p:sp>
    </p:spTree>
    <p:extLst>
      <p:ext uri="{BB962C8B-B14F-4D97-AF65-F5344CB8AC3E}">
        <p14:creationId xmlns:p14="http://schemas.microsoft.com/office/powerpoint/2010/main" val="4024706695"/>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latin typeface="Arial"/>
                <a:cs typeface="Arial"/>
              </a:rPr>
              <a:t>Ι</a:t>
            </a:r>
            <a:r>
              <a:rPr lang="el-GR" dirty="0" smtClean="0">
                <a:latin typeface="Arial"/>
                <a:cs typeface="Arial"/>
              </a:rPr>
              <a:t>διωτική </a:t>
            </a:r>
            <a:r>
              <a:rPr lang="el-GR" dirty="0">
                <a:latin typeface="Arial"/>
                <a:cs typeface="Arial"/>
              </a:rPr>
              <a:t>κεφαλαιουχική εταιρεία (Ι.Κ.Ε.)</a:t>
            </a:r>
            <a:endParaRPr lang="en-US" dirty="0">
              <a:latin typeface="Arial"/>
              <a:cs typeface="Arial"/>
            </a:endParaRPr>
          </a:p>
        </p:txBody>
      </p:sp>
      <p:sp>
        <p:nvSpPr>
          <p:cNvPr id="5" name="Content Placeholder 4"/>
          <p:cNvSpPr>
            <a:spLocks noGrp="1"/>
          </p:cNvSpPr>
          <p:nvPr>
            <p:ph idx="1"/>
          </p:nvPr>
        </p:nvSpPr>
        <p:spPr>
          <a:xfrm>
            <a:off x="739775" y="2377755"/>
            <a:ext cx="7662864" cy="4282662"/>
          </a:xfrm>
        </p:spPr>
        <p:txBody>
          <a:bodyPr>
            <a:normAutofit fontScale="77500" lnSpcReduction="20000"/>
          </a:bodyPr>
          <a:lstStyle/>
          <a:p>
            <a:pPr algn="just"/>
            <a:r>
              <a:rPr lang="el-GR" dirty="0" smtClean="0">
                <a:latin typeface="Arial"/>
                <a:cs typeface="Arial"/>
              </a:rPr>
              <a:t>Θεσπίστηκε </a:t>
            </a:r>
            <a:r>
              <a:rPr lang="el-GR" dirty="0">
                <a:latin typeface="Arial"/>
                <a:cs typeface="Arial"/>
              </a:rPr>
              <a:t>μ</a:t>
            </a:r>
            <a:r>
              <a:rPr lang="el-GR" dirty="0" smtClean="0">
                <a:latin typeface="Arial"/>
                <a:cs typeface="Arial"/>
              </a:rPr>
              <a:t>ε </a:t>
            </a:r>
            <a:r>
              <a:rPr lang="el-GR" dirty="0">
                <a:latin typeface="Arial"/>
                <a:cs typeface="Arial"/>
              </a:rPr>
              <a:t>τον ν</a:t>
            </a:r>
            <a:r>
              <a:rPr lang="el-GR" dirty="0" smtClean="0">
                <a:latin typeface="Arial"/>
                <a:cs typeface="Arial"/>
              </a:rPr>
              <a:t>.4072</a:t>
            </a:r>
            <a:r>
              <a:rPr lang="el-GR" dirty="0">
                <a:latin typeface="Arial"/>
                <a:cs typeface="Arial"/>
              </a:rPr>
              <a:t>/2012 (ΦΕΚ Α' 86</a:t>
            </a:r>
            <a:r>
              <a:rPr lang="el-GR" dirty="0" smtClean="0">
                <a:latin typeface="Arial"/>
                <a:cs typeface="Arial"/>
              </a:rPr>
              <a:t>) </a:t>
            </a:r>
            <a:r>
              <a:rPr lang="el-GR" dirty="0">
                <a:latin typeface="Arial"/>
                <a:cs typeface="Arial"/>
              </a:rPr>
              <a:t>(Μέρος </a:t>
            </a:r>
            <a:r>
              <a:rPr lang="el-GR" dirty="0" smtClean="0">
                <a:latin typeface="Arial"/>
                <a:cs typeface="Arial"/>
              </a:rPr>
              <a:t>Δεύτερο-άρθρα </a:t>
            </a:r>
            <a:r>
              <a:rPr lang="el-GR" dirty="0">
                <a:latin typeface="Arial"/>
                <a:cs typeface="Arial"/>
              </a:rPr>
              <a:t>43-120)</a:t>
            </a:r>
            <a:r>
              <a:rPr lang="el-GR" dirty="0" smtClean="0">
                <a:latin typeface="Arial"/>
                <a:cs typeface="Arial"/>
              </a:rPr>
              <a:t>. </a:t>
            </a:r>
          </a:p>
          <a:p>
            <a:pPr algn="just"/>
            <a:r>
              <a:rPr lang="el-GR" dirty="0">
                <a:latin typeface="Arial"/>
                <a:cs typeface="Arial"/>
              </a:rPr>
              <a:t>Σ</a:t>
            </a:r>
            <a:r>
              <a:rPr lang="el-GR" dirty="0" smtClean="0">
                <a:latin typeface="Arial"/>
                <a:cs typeface="Arial"/>
              </a:rPr>
              <a:t>υνιστάται </a:t>
            </a:r>
            <a:r>
              <a:rPr lang="el-GR" dirty="0">
                <a:latin typeface="Arial"/>
                <a:cs typeface="Arial"/>
              </a:rPr>
              <a:t>από ένα ή περισσότερα φυσικά ή νομικά πρόσωπα (ιδρυτές). Ωστόσο, αρκεί </a:t>
            </a:r>
            <a:r>
              <a:rPr lang="el-GR" dirty="0" smtClean="0">
                <a:latin typeface="Arial"/>
                <a:cs typeface="Arial"/>
              </a:rPr>
              <a:t>ένα πρόσωπο </a:t>
            </a:r>
            <a:r>
              <a:rPr lang="el-GR" dirty="0">
                <a:latin typeface="Arial"/>
                <a:cs typeface="Arial"/>
              </a:rPr>
              <a:t>φυσικό ή νομικό (μονοπρόσωπη Ι.Κ.Ε.</a:t>
            </a:r>
            <a:r>
              <a:rPr lang="el-GR" dirty="0" smtClean="0">
                <a:latin typeface="Arial"/>
                <a:cs typeface="Arial"/>
              </a:rPr>
              <a:t>).</a:t>
            </a:r>
          </a:p>
          <a:p>
            <a:pPr algn="just"/>
            <a:r>
              <a:rPr lang="el-GR" dirty="0">
                <a:latin typeface="Arial"/>
                <a:cs typeface="Arial"/>
              </a:rPr>
              <a:t>Κ</a:t>
            </a:r>
            <a:r>
              <a:rPr lang="el-GR" dirty="0" smtClean="0">
                <a:latin typeface="Arial"/>
                <a:cs typeface="Arial"/>
              </a:rPr>
              <a:t>εφαλαιουχική εταιρία με </a:t>
            </a:r>
            <a:r>
              <a:rPr lang="el-GR" dirty="0">
                <a:latin typeface="Arial"/>
                <a:cs typeface="Arial"/>
              </a:rPr>
              <a:t>νομική </a:t>
            </a:r>
            <a:r>
              <a:rPr lang="el-GR" dirty="0" smtClean="0">
                <a:latin typeface="Arial"/>
                <a:cs typeface="Arial"/>
              </a:rPr>
              <a:t>προσωπικότητα, εμπορική </a:t>
            </a:r>
            <a:r>
              <a:rPr lang="el-GR" dirty="0">
                <a:latin typeface="Arial"/>
                <a:cs typeface="Arial"/>
              </a:rPr>
              <a:t>ακόμα και αν </a:t>
            </a:r>
            <a:r>
              <a:rPr lang="el-GR" dirty="0" smtClean="0">
                <a:latin typeface="Arial"/>
                <a:cs typeface="Arial"/>
              </a:rPr>
              <a:t>ο σκοπός </a:t>
            </a:r>
            <a:r>
              <a:rPr lang="el-GR" dirty="0">
                <a:latin typeface="Arial"/>
                <a:cs typeface="Arial"/>
              </a:rPr>
              <a:t>της δεν είναι αυτός. </a:t>
            </a:r>
            <a:endParaRPr lang="el-GR" dirty="0" smtClean="0">
              <a:latin typeface="Arial"/>
              <a:cs typeface="Arial"/>
            </a:endParaRPr>
          </a:p>
          <a:p>
            <a:pPr algn="just"/>
            <a:r>
              <a:rPr lang="el-GR" dirty="0" smtClean="0">
                <a:latin typeface="Arial"/>
                <a:cs typeface="Arial"/>
              </a:rPr>
              <a:t>Ευθύνεται </a:t>
            </a:r>
            <a:r>
              <a:rPr lang="el-GR" dirty="0">
                <a:latin typeface="Arial"/>
                <a:cs typeface="Arial"/>
              </a:rPr>
              <a:t>μόνο αυτή με την περιουσία της για τις </a:t>
            </a:r>
            <a:r>
              <a:rPr lang="el-GR" dirty="0" smtClean="0">
                <a:latin typeface="Arial"/>
                <a:cs typeface="Arial"/>
              </a:rPr>
              <a:t>εταιρικές υποχρεώσεις </a:t>
            </a:r>
            <a:r>
              <a:rPr lang="el-GR" dirty="0">
                <a:latin typeface="Arial"/>
                <a:cs typeface="Arial"/>
              </a:rPr>
              <a:t>με εξαίρεση την ευθύνη που αναλαμβάνει πρωτογενώς ο εταίρος με </a:t>
            </a:r>
            <a:r>
              <a:rPr lang="el-GR" dirty="0" smtClean="0">
                <a:latin typeface="Arial"/>
                <a:cs typeface="Arial"/>
              </a:rPr>
              <a:t>εγγυητικές εισφορές </a:t>
            </a:r>
            <a:r>
              <a:rPr lang="el-GR" dirty="0">
                <a:latin typeface="Arial"/>
                <a:cs typeface="Arial"/>
              </a:rPr>
              <a:t>(άρθρο 43 παρ. 2 &amp; άρθρο 79)</a:t>
            </a:r>
            <a:r>
              <a:rPr lang="el-GR" dirty="0" smtClean="0">
                <a:latin typeface="Arial"/>
                <a:cs typeface="Arial"/>
              </a:rPr>
              <a:t>.</a:t>
            </a:r>
          </a:p>
          <a:p>
            <a:pPr algn="just"/>
            <a:r>
              <a:rPr lang="el-GR" dirty="0">
                <a:latin typeface="Arial"/>
                <a:cs typeface="Arial"/>
              </a:rPr>
              <a:t>Βασικό της χαρακτηριστικό είναι ότι απαιτείται </a:t>
            </a:r>
            <a:r>
              <a:rPr lang="el-GR" dirty="0" smtClean="0">
                <a:latin typeface="Arial"/>
                <a:cs typeface="Arial"/>
              </a:rPr>
              <a:t>η συμμετοχή </a:t>
            </a:r>
            <a:r>
              <a:rPr lang="el-GR" dirty="0">
                <a:latin typeface="Arial"/>
                <a:cs typeface="Arial"/>
              </a:rPr>
              <a:t>ενός τουλάχιστον </a:t>
            </a:r>
            <a:r>
              <a:rPr lang="el-GR" dirty="0" smtClean="0">
                <a:latin typeface="Arial"/>
                <a:cs typeface="Arial"/>
              </a:rPr>
              <a:t>εταίρου.</a:t>
            </a:r>
          </a:p>
          <a:p>
            <a:pPr algn="just"/>
            <a:r>
              <a:rPr lang="el-GR" dirty="0" smtClean="0">
                <a:latin typeface="Arial"/>
                <a:cs typeface="Arial"/>
              </a:rPr>
              <a:t>Το </a:t>
            </a:r>
            <a:r>
              <a:rPr lang="el-GR" dirty="0">
                <a:latin typeface="Arial"/>
                <a:cs typeface="Arial"/>
              </a:rPr>
              <a:t>κεφάλαιο της ιδιωτικής κεφαλαιουχικής εταιρείας καθορίζεται από τους εταίρους χωρίς περιορισμό, μπορεί δε να είναι και </a:t>
            </a:r>
            <a:r>
              <a:rPr lang="el-GR" dirty="0" smtClean="0">
                <a:latin typeface="Arial"/>
                <a:cs typeface="Arial"/>
              </a:rPr>
              <a:t>μηδενικό (ν.</a:t>
            </a:r>
            <a:r>
              <a:rPr lang="el-GR" dirty="0">
                <a:latin typeface="Arial"/>
                <a:cs typeface="Arial"/>
              </a:rPr>
              <a:t>4155/</a:t>
            </a:r>
            <a:r>
              <a:rPr lang="el-GR" dirty="0" smtClean="0">
                <a:latin typeface="Arial"/>
                <a:cs typeface="Arial"/>
              </a:rPr>
              <a:t>2013, κεφ.2 αρ.11).</a:t>
            </a:r>
            <a:endParaRPr lang="en-US" dirty="0">
              <a:latin typeface="Arial"/>
              <a:cs typeface="Arial"/>
            </a:endParaRPr>
          </a:p>
        </p:txBody>
      </p:sp>
    </p:spTree>
    <p:extLst>
      <p:ext uri="{BB962C8B-B14F-4D97-AF65-F5344CB8AC3E}">
        <p14:creationId xmlns:p14="http://schemas.microsoft.com/office/powerpoint/2010/main" val="29965840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Χαρακτηριστικά της Ι.Κ.Ε. </a:t>
            </a:r>
            <a:endParaRPr lang="en-US" sz="3600" dirty="0">
              <a:latin typeface="Arial"/>
              <a:cs typeface="Arial"/>
            </a:endParaRPr>
          </a:p>
        </p:txBody>
      </p:sp>
      <p:sp>
        <p:nvSpPr>
          <p:cNvPr id="3" name="Content Placeholder 2"/>
          <p:cNvSpPr>
            <a:spLocks noGrp="1"/>
          </p:cNvSpPr>
          <p:nvPr>
            <p:ph idx="1"/>
          </p:nvPr>
        </p:nvSpPr>
        <p:spPr>
          <a:xfrm>
            <a:off x="739775" y="2337225"/>
            <a:ext cx="7662864" cy="4350212"/>
          </a:xfrm>
        </p:spPr>
        <p:txBody>
          <a:bodyPr>
            <a:normAutofit/>
          </a:bodyPr>
          <a:lstStyle/>
          <a:p>
            <a:pPr algn="just"/>
            <a:r>
              <a:rPr lang="el-GR" dirty="0">
                <a:latin typeface="Arial"/>
                <a:cs typeface="Arial"/>
              </a:rPr>
              <a:t>Δ</a:t>
            </a:r>
            <a:r>
              <a:rPr lang="el-GR" dirty="0" smtClean="0">
                <a:latin typeface="Arial"/>
                <a:cs typeface="Arial"/>
              </a:rPr>
              <a:t>υνατή </a:t>
            </a:r>
            <a:r>
              <a:rPr lang="el-GR" dirty="0">
                <a:latin typeface="Arial"/>
                <a:cs typeface="Arial"/>
              </a:rPr>
              <a:t>η συμμετοχή εταίρων και η λήψη μεριδίων και με άλλα είδη εισφορών: </a:t>
            </a:r>
            <a:endParaRPr lang="el-GR" dirty="0" smtClean="0">
              <a:latin typeface="Arial"/>
              <a:cs typeface="Arial"/>
            </a:endParaRPr>
          </a:p>
          <a:p>
            <a:pPr lvl="1" algn="just"/>
            <a:r>
              <a:rPr lang="el-GR" dirty="0" smtClean="0">
                <a:latin typeface="Arial"/>
                <a:cs typeface="Arial"/>
              </a:rPr>
              <a:t>τις εξωκεφαλαιακές </a:t>
            </a:r>
            <a:r>
              <a:rPr lang="el-GR" dirty="0">
                <a:latin typeface="Arial"/>
                <a:cs typeface="Arial"/>
              </a:rPr>
              <a:t>(άρθρο 78) και </a:t>
            </a:r>
            <a:endParaRPr lang="el-GR" dirty="0" smtClean="0">
              <a:latin typeface="Arial"/>
              <a:cs typeface="Arial"/>
            </a:endParaRPr>
          </a:p>
          <a:p>
            <a:pPr lvl="1" algn="just"/>
            <a:r>
              <a:rPr lang="el-GR" dirty="0" smtClean="0">
                <a:latin typeface="Arial"/>
                <a:cs typeface="Arial"/>
              </a:rPr>
              <a:t>τις </a:t>
            </a:r>
            <a:r>
              <a:rPr lang="el-GR" dirty="0">
                <a:latin typeface="Arial"/>
                <a:cs typeface="Arial"/>
              </a:rPr>
              <a:t>εγγυητικές (άρθρο 79) </a:t>
            </a:r>
            <a:endParaRPr lang="el-GR" dirty="0" smtClean="0">
              <a:latin typeface="Arial"/>
              <a:cs typeface="Arial"/>
            </a:endParaRPr>
          </a:p>
          <a:p>
            <a:pPr algn="just"/>
            <a:r>
              <a:rPr lang="el-GR" dirty="0" smtClean="0">
                <a:latin typeface="Arial"/>
                <a:cs typeface="Arial"/>
              </a:rPr>
              <a:t>Η </a:t>
            </a:r>
            <a:r>
              <a:rPr lang="el-GR" dirty="0">
                <a:latin typeface="Arial"/>
                <a:cs typeface="Arial"/>
              </a:rPr>
              <a:t>δημοσιότητα της εταιρείας πραγματοποιείται είτε στην ιστοσελίδα είτε στο Γ.Ε.ΜΗ.</a:t>
            </a:r>
            <a:r>
              <a:rPr lang="el-GR" dirty="0" smtClean="0">
                <a:latin typeface="Arial"/>
                <a:cs typeface="Arial"/>
              </a:rPr>
              <a:t>, χωρίς </a:t>
            </a:r>
            <a:r>
              <a:rPr lang="el-GR" dirty="0">
                <a:latin typeface="Arial"/>
                <a:cs typeface="Arial"/>
              </a:rPr>
              <a:t>να απαιτείται δημοσίευση στο ΦΕΚ/ΤΑΕ-ΕΠΕ &amp; Γ.Ε.ΜΗ.</a:t>
            </a:r>
          </a:p>
          <a:p>
            <a:pPr algn="just"/>
            <a:r>
              <a:rPr lang="el-GR" dirty="0" smtClean="0">
                <a:latin typeface="Arial"/>
                <a:cs typeface="Arial"/>
              </a:rPr>
              <a:t>Συστήνεται </a:t>
            </a:r>
            <a:r>
              <a:rPr lang="el-GR" dirty="0">
                <a:latin typeface="Arial"/>
                <a:cs typeface="Arial"/>
              </a:rPr>
              <a:t>και τροποποιείται με απλό ιδιωτικό έγγραφο, το οποίο ελέγχεται από </a:t>
            </a:r>
            <a:r>
              <a:rPr lang="el-GR" dirty="0" smtClean="0">
                <a:latin typeface="Arial"/>
                <a:cs typeface="Arial"/>
              </a:rPr>
              <a:t>τις Υπηρεσίες </a:t>
            </a:r>
            <a:r>
              <a:rPr lang="el-GR" dirty="0">
                <a:latin typeface="Arial"/>
                <a:cs typeface="Arial"/>
              </a:rPr>
              <a:t>Γ.Ε.ΜΗ. (δεν απαιτείται </a:t>
            </a:r>
            <a:r>
              <a:rPr lang="el-GR" dirty="0" smtClean="0">
                <a:latin typeface="Arial"/>
                <a:cs typeface="Arial"/>
              </a:rPr>
              <a:t>συμβολαιογραφική πράξη)</a:t>
            </a:r>
            <a:r>
              <a:rPr lang="el-GR" dirty="0">
                <a:latin typeface="Arial"/>
                <a:cs typeface="Arial"/>
              </a:rPr>
              <a:t>.</a:t>
            </a:r>
            <a:endParaRPr lang="en-US" dirty="0">
              <a:latin typeface="Arial"/>
              <a:cs typeface="Arial"/>
            </a:endParaRPr>
          </a:p>
        </p:txBody>
      </p:sp>
    </p:spTree>
    <p:extLst>
      <p:ext uri="{BB962C8B-B14F-4D97-AF65-F5344CB8AC3E}">
        <p14:creationId xmlns:p14="http://schemas.microsoft.com/office/powerpoint/2010/main" val="6488361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Χαρακτηριστικά της Ι.Κ.Ε</a:t>
            </a:r>
            <a:r>
              <a:rPr lang="el-GR" dirty="0" smtClean="0">
                <a:latin typeface="Arial"/>
                <a:cs typeface="Arial"/>
              </a:rPr>
              <a:t>., </a:t>
            </a:r>
            <a:r>
              <a:rPr lang="el-GR" sz="3600" dirty="0" smtClean="0">
                <a:latin typeface="Arial"/>
                <a:cs typeface="Arial"/>
              </a:rPr>
              <a:t>συνέχεια..</a:t>
            </a:r>
            <a:endParaRPr lang="en-US" dirty="0"/>
          </a:p>
        </p:txBody>
      </p:sp>
      <p:sp>
        <p:nvSpPr>
          <p:cNvPr id="3" name="Content Placeholder 2"/>
          <p:cNvSpPr>
            <a:spLocks noGrp="1"/>
          </p:cNvSpPr>
          <p:nvPr>
            <p:ph idx="1"/>
          </p:nvPr>
        </p:nvSpPr>
        <p:spPr>
          <a:xfrm>
            <a:off x="739775" y="2404775"/>
            <a:ext cx="7662864" cy="4336701"/>
          </a:xfrm>
        </p:spPr>
        <p:txBody>
          <a:bodyPr>
            <a:normAutofit fontScale="85000" lnSpcReduction="20000"/>
          </a:bodyPr>
          <a:lstStyle/>
          <a:p>
            <a:pPr algn="just"/>
            <a:r>
              <a:rPr lang="el-GR" dirty="0">
                <a:latin typeface="Arial"/>
                <a:cs typeface="Arial"/>
              </a:rPr>
              <a:t>Κεφαλαιακές εισφορές αποτελούν εισφορές σε μετρητά ή σε είδος που σχηματίζουν </a:t>
            </a:r>
            <a:r>
              <a:rPr lang="el-GR" dirty="0" smtClean="0">
                <a:latin typeface="Arial"/>
                <a:cs typeface="Arial"/>
              </a:rPr>
              <a:t>το κεφάλαιο </a:t>
            </a:r>
            <a:r>
              <a:rPr lang="el-GR" dirty="0">
                <a:latin typeface="Arial"/>
                <a:cs typeface="Arial"/>
              </a:rPr>
              <a:t>της εταιρείας</a:t>
            </a:r>
            <a:r>
              <a:rPr lang="el-GR" dirty="0" smtClean="0">
                <a:latin typeface="Arial"/>
                <a:cs typeface="Arial"/>
              </a:rPr>
              <a:t>.</a:t>
            </a:r>
          </a:p>
          <a:p>
            <a:pPr algn="just"/>
            <a:r>
              <a:rPr lang="el-GR" dirty="0" smtClean="0">
                <a:latin typeface="Arial"/>
                <a:cs typeface="Arial"/>
              </a:rPr>
              <a:t>Αύξηση </a:t>
            </a:r>
            <a:r>
              <a:rPr lang="el-GR" dirty="0">
                <a:latin typeface="Arial"/>
                <a:cs typeface="Arial"/>
              </a:rPr>
              <a:t>ή μείωση των εταιρικών μεριδίων που αντιστοιχούν </a:t>
            </a:r>
            <a:r>
              <a:rPr lang="el-GR" dirty="0" smtClean="0">
                <a:latin typeface="Arial"/>
                <a:cs typeface="Arial"/>
              </a:rPr>
              <a:t>σε κεφαλαιακές </a:t>
            </a:r>
            <a:r>
              <a:rPr lang="el-GR" dirty="0">
                <a:latin typeface="Arial"/>
                <a:cs typeface="Arial"/>
              </a:rPr>
              <a:t>μπορεί να γίνει μόνο με αύξηση ή μείωση κεφαλαίου, το οποίο </a:t>
            </a:r>
            <a:r>
              <a:rPr lang="el-GR" dirty="0" smtClean="0">
                <a:latin typeface="Arial"/>
                <a:cs typeface="Arial"/>
              </a:rPr>
              <a:t>καταβάλλεται ολοσχερώς </a:t>
            </a:r>
            <a:r>
              <a:rPr lang="el-GR" dirty="0">
                <a:latin typeface="Arial"/>
                <a:cs typeface="Arial"/>
              </a:rPr>
              <a:t>κατά την ίδρυση της Ι.Κ.Ε. ή κατά την αύξησή του</a:t>
            </a:r>
            <a:r>
              <a:rPr lang="el-GR" dirty="0" smtClean="0">
                <a:latin typeface="Arial"/>
                <a:cs typeface="Arial"/>
              </a:rPr>
              <a:t>.</a:t>
            </a:r>
          </a:p>
          <a:p>
            <a:pPr algn="just"/>
            <a:r>
              <a:rPr lang="el-GR" dirty="0">
                <a:latin typeface="Arial"/>
                <a:cs typeface="Arial"/>
              </a:rPr>
              <a:t>Οι «εξωκεφαλαιακές εισφορές» συνίστανται σε παροχές που δεν μπορούν να </a:t>
            </a:r>
            <a:r>
              <a:rPr lang="el-GR" dirty="0" smtClean="0">
                <a:latin typeface="Arial"/>
                <a:cs typeface="Arial"/>
              </a:rPr>
              <a:t>αποτελέσουν αντικείμενο </a:t>
            </a:r>
            <a:r>
              <a:rPr lang="el-GR" dirty="0">
                <a:latin typeface="Arial"/>
                <a:cs typeface="Arial"/>
              </a:rPr>
              <a:t>κεφαλαιακής εισφοράς, όπως απαιτήσεις που προκύπτουν από </a:t>
            </a:r>
            <a:r>
              <a:rPr lang="el-GR" dirty="0" smtClean="0">
                <a:latin typeface="Arial"/>
                <a:cs typeface="Arial"/>
              </a:rPr>
              <a:t>ανάληψη υποχρέωσης </a:t>
            </a:r>
            <a:r>
              <a:rPr lang="el-GR" dirty="0">
                <a:latin typeface="Arial"/>
                <a:cs typeface="Arial"/>
              </a:rPr>
              <a:t>εκτέλεσης εργασιών ή παροχής υπηρεσιών</a:t>
            </a:r>
            <a:r>
              <a:rPr lang="el-GR" dirty="0" smtClean="0">
                <a:latin typeface="Arial"/>
                <a:cs typeface="Arial"/>
              </a:rPr>
              <a:t>.</a:t>
            </a:r>
          </a:p>
          <a:p>
            <a:pPr algn="just"/>
            <a:r>
              <a:rPr lang="el-GR" dirty="0">
                <a:latin typeface="Arial"/>
                <a:cs typeface="Arial"/>
              </a:rPr>
              <a:t>Εγγυητικές εισφορές είναι οι εισφορές που συνίστανται στην ανάληψη ευθύνης </a:t>
            </a:r>
            <a:r>
              <a:rPr lang="el-GR" dirty="0" smtClean="0">
                <a:latin typeface="Arial"/>
                <a:cs typeface="Arial"/>
              </a:rPr>
              <a:t>εταίρου έναντι τρίτων για </a:t>
            </a:r>
            <a:r>
              <a:rPr lang="el-GR" dirty="0">
                <a:latin typeface="Arial"/>
                <a:cs typeface="Arial"/>
              </a:rPr>
              <a:t>τα χρέη της εταιρείας μέχρι το ποσό που ορίζεται στο </a:t>
            </a:r>
            <a:r>
              <a:rPr lang="el-GR" dirty="0" smtClean="0">
                <a:latin typeface="Arial"/>
                <a:cs typeface="Arial"/>
              </a:rPr>
              <a:t>καταστατικό </a:t>
            </a:r>
            <a:r>
              <a:rPr lang="el-GR" dirty="0">
                <a:latin typeface="Arial"/>
                <a:cs typeface="Arial"/>
              </a:rPr>
              <a:t>και δεν μπορεί να υπερβαίνει </a:t>
            </a:r>
            <a:r>
              <a:rPr lang="el-GR" dirty="0" smtClean="0">
                <a:latin typeface="Arial"/>
                <a:cs typeface="Arial"/>
              </a:rPr>
              <a:t>75% </a:t>
            </a:r>
            <a:r>
              <a:rPr lang="el-GR" dirty="0">
                <a:latin typeface="Arial"/>
                <a:cs typeface="Arial"/>
              </a:rPr>
              <a:t>του ποσού της ευθύνης</a:t>
            </a:r>
            <a:r>
              <a:rPr lang="el-GR" dirty="0" smtClean="0">
                <a:latin typeface="Arial"/>
                <a:cs typeface="Arial"/>
              </a:rPr>
              <a:t>.</a:t>
            </a:r>
            <a:endParaRPr lang="en-US" dirty="0">
              <a:latin typeface="Arial"/>
              <a:cs typeface="Arial"/>
            </a:endParaRPr>
          </a:p>
        </p:txBody>
      </p:sp>
    </p:spTree>
    <p:extLst>
      <p:ext uri="{BB962C8B-B14F-4D97-AF65-F5344CB8AC3E}">
        <p14:creationId xmlns:p14="http://schemas.microsoft.com/office/powerpoint/2010/main" val="3706583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Πλεονεκτήματα της Ι.Κ.Ε.</a:t>
            </a:r>
            <a:endParaRPr lang="en-US" dirty="0">
              <a:latin typeface="Arial"/>
              <a:cs typeface="Arial"/>
            </a:endParaRPr>
          </a:p>
        </p:txBody>
      </p:sp>
      <p:sp>
        <p:nvSpPr>
          <p:cNvPr id="3" name="Content Placeholder 2"/>
          <p:cNvSpPr>
            <a:spLocks noGrp="1"/>
          </p:cNvSpPr>
          <p:nvPr>
            <p:ph idx="1"/>
          </p:nvPr>
        </p:nvSpPr>
        <p:spPr>
          <a:xfrm>
            <a:off x="739775" y="2283185"/>
            <a:ext cx="7662864" cy="4161072"/>
          </a:xfrm>
        </p:spPr>
        <p:txBody>
          <a:bodyPr>
            <a:normAutofit/>
          </a:bodyPr>
          <a:lstStyle/>
          <a:p>
            <a:pPr algn="just"/>
            <a:r>
              <a:rPr lang="el-GR" dirty="0">
                <a:latin typeface="Arial"/>
                <a:cs typeface="Arial"/>
              </a:rPr>
              <a:t>Χαμηλό κόστος σύστασης και λειτουργίας</a:t>
            </a:r>
          </a:p>
          <a:p>
            <a:pPr algn="just"/>
            <a:r>
              <a:rPr lang="el-GR" dirty="0">
                <a:latin typeface="Arial"/>
                <a:cs typeface="Arial"/>
              </a:rPr>
              <a:t>Γρήγορη σύσταση μέσω της Υπηρεσίας Μίας Στάσης</a:t>
            </a:r>
          </a:p>
          <a:p>
            <a:pPr algn="just"/>
            <a:r>
              <a:rPr lang="el-GR" dirty="0">
                <a:latin typeface="Arial"/>
                <a:cs typeface="Arial"/>
              </a:rPr>
              <a:t>Δεν απαιτείται αρχικό κεφάλαιο</a:t>
            </a:r>
          </a:p>
          <a:p>
            <a:pPr algn="just"/>
            <a:r>
              <a:rPr lang="el-GR" dirty="0">
                <a:latin typeface="Arial"/>
                <a:cs typeface="Arial"/>
              </a:rPr>
              <a:t>Ταχύτητα και ευελιξία στη λήψη αποφάσεων, καθώς αυτές μπορούν να παρθούν και εκτός της Γενικής Συνέλευσης, σύμφωνα με όσα ορίζει το καταστατικό της</a:t>
            </a:r>
          </a:p>
          <a:p>
            <a:pPr algn="just"/>
            <a:r>
              <a:rPr lang="el-GR" dirty="0">
                <a:latin typeface="Arial"/>
                <a:cs typeface="Arial"/>
              </a:rPr>
              <a:t>Προσαρμοστικότητα στις ανάγκες και τις επιδιώξεις των εταίρων με τη δυνατότητα «επισημοποίησης» εξωεταιρικών συμφωνιών μέσω του καταστατικού </a:t>
            </a:r>
            <a:r>
              <a:rPr lang="el-GR" dirty="0" smtClean="0">
                <a:latin typeface="Arial"/>
                <a:cs typeface="Arial"/>
              </a:rPr>
              <a:t>της</a:t>
            </a:r>
            <a:endParaRPr lang="el-GR" dirty="0">
              <a:latin typeface="Arial"/>
              <a:cs typeface="Arial"/>
            </a:endParaRPr>
          </a:p>
        </p:txBody>
      </p:sp>
    </p:spTree>
    <p:extLst>
      <p:ext uri="{BB962C8B-B14F-4D97-AF65-F5344CB8AC3E}">
        <p14:creationId xmlns:p14="http://schemas.microsoft.com/office/powerpoint/2010/main" val="15956244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Διαχείριση της καινοτομίας</a:t>
            </a:r>
            <a:endParaRPr lang="en-US" dirty="0">
              <a:latin typeface="Arial"/>
              <a:cs typeface="Arial"/>
            </a:endParaRPr>
          </a:p>
        </p:txBody>
      </p:sp>
      <p:sp>
        <p:nvSpPr>
          <p:cNvPr id="3" name="Content Placeholder 2"/>
          <p:cNvSpPr>
            <a:spLocks noGrp="1"/>
          </p:cNvSpPr>
          <p:nvPr>
            <p:ph idx="1"/>
          </p:nvPr>
        </p:nvSpPr>
        <p:spPr>
          <a:xfrm>
            <a:off x="739775" y="2323715"/>
            <a:ext cx="7662864" cy="4417762"/>
          </a:xfrm>
        </p:spPr>
        <p:txBody>
          <a:bodyPr>
            <a:normAutofit fontScale="92500"/>
          </a:bodyPr>
          <a:lstStyle/>
          <a:p>
            <a:pPr marL="0" indent="0" algn="just">
              <a:buNone/>
            </a:pPr>
            <a:r>
              <a:rPr lang="el-GR" dirty="0" smtClean="0">
                <a:latin typeface="Arial"/>
                <a:cs typeface="Arial"/>
              </a:rPr>
              <a:t>Ο καινοτόμος επιχειρηματίας θα πρέπει</a:t>
            </a:r>
            <a:r>
              <a:rPr lang="en-US" dirty="0" smtClean="0">
                <a:latin typeface="Arial"/>
                <a:cs typeface="Arial"/>
              </a:rPr>
              <a:t>:</a:t>
            </a:r>
            <a:endParaRPr lang="el-GR" dirty="0" smtClean="0">
              <a:latin typeface="Arial"/>
              <a:cs typeface="Arial"/>
            </a:endParaRPr>
          </a:p>
          <a:p>
            <a:pPr algn="just"/>
            <a:r>
              <a:rPr lang="el-GR" dirty="0" smtClean="0">
                <a:latin typeface="Arial"/>
                <a:cs typeface="Arial"/>
              </a:rPr>
              <a:t>να </a:t>
            </a:r>
            <a:r>
              <a:rPr lang="el-GR" dirty="0">
                <a:latin typeface="Arial"/>
                <a:cs typeface="Arial"/>
              </a:rPr>
              <a:t>αναγνωρίζει πότε έχει μια καινοτόμο ιδέα που έχει οικονομική </a:t>
            </a:r>
            <a:r>
              <a:rPr lang="el-GR" dirty="0" smtClean="0">
                <a:latin typeface="Arial"/>
                <a:cs typeface="Arial"/>
              </a:rPr>
              <a:t>αξία και είναι εμπορεύσιμη,</a:t>
            </a:r>
            <a:endParaRPr lang="el-GR" dirty="0">
              <a:latin typeface="Arial"/>
              <a:cs typeface="Arial"/>
            </a:endParaRPr>
          </a:p>
          <a:p>
            <a:pPr algn="just"/>
            <a:r>
              <a:rPr lang="el-GR" dirty="0">
                <a:latin typeface="Arial"/>
                <a:cs typeface="Arial"/>
              </a:rPr>
              <a:t>να γνωρίζει τα θέματα που αφορούν την διανοητική ιδιοκτησία και τους παρεχόμενους τρόπους προστασίας,</a:t>
            </a:r>
          </a:p>
          <a:p>
            <a:pPr algn="just"/>
            <a:r>
              <a:rPr lang="el-GR" dirty="0">
                <a:latin typeface="Arial"/>
                <a:cs typeface="Arial"/>
              </a:rPr>
              <a:t>να είναι έτοιμος για αναζήτηση επαγγελματικών συμβουλών,</a:t>
            </a:r>
          </a:p>
          <a:p>
            <a:pPr algn="just"/>
            <a:r>
              <a:rPr lang="el-GR" dirty="0" smtClean="0">
                <a:latin typeface="Arial"/>
                <a:cs typeface="Arial"/>
              </a:rPr>
              <a:t>να υιοθετήσει τις κατάλληλες διαδικασίες εμπιστευτικότητας για να διαφυλάξει τα δικαιώματά του</a:t>
            </a:r>
            <a:r>
              <a:rPr lang="el-GR" dirty="0">
                <a:latin typeface="Arial"/>
                <a:cs typeface="Arial"/>
              </a:rPr>
              <a:t>, </a:t>
            </a:r>
            <a:r>
              <a:rPr lang="el-GR" dirty="0" smtClean="0">
                <a:latin typeface="Arial"/>
                <a:cs typeface="Arial"/>
              </a:rPr>
              <a:t>και</a:t>
            </a:r>
          </a:p>
          <a:p>
            <a:pPr algn="just"/>
            <a:r>
              <a:rPr lang="el-GR" dirty="0" smtClean="0">
                <a:latin typeface="Arial"/>
                <a:cs typeface="Arial"/>
              </a:rPr>
              <a:t>να </a:t>
            </a:r>
            <a:r>
              <a:rPr lang="el-GR" dirty="0">
                <a:latin typeface="Arial"/>
                <a:cs typeface="Arial"/>
              </a:rPr>
              <a:t>εξασφαλίσει την απαραίτητη χρηματοδότηση για την ανάπτυξη και την εκμετάλλευση των </a:t>
            </a:r>
            <a:r>
              <a:rPr lang="el-GR" dirty="0" smtClean="0">
                <a:latin typeface="Arial"/>
                <a:cs typeface="Arial"/>
              </a:rPr>
              <a:t>προϊόντων/υπηρεσιών του </a:t>
            </a:r>
          </a:p>
        </p:txBody>
      </p:sp>
    </p:spTree>
    <p:extLst>
      <p:ext uri="{BB962C8B-B14F-4D97-AF65-F5344CB8AC3E}">
        <p14:creationId xmlns:p14="http://schemas.microsoft.com/office/powerpoint/2010/main" val="1261884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Πλεονεκτήματα της Ι.Κ.Ε.</a:t>
            </a:r>
            <a:r>
              <a:rPr lang="en-US" dirty="0" smtClean="0">
                <a:latin typeface="Arial"/>
                <a:cs typeface="Arial"/>
              </a:rPr>
              <a:t>, </a:t>
            </a:r>
            <a:r>
              <a:rPr lang="el-GR" sz="3600" dirty="0">
                <a:latin typeface="Arial"/>
                <a:cs typeface="Arial"/>
              </a:rPr>
              <a:t>συνέχεια..</a:t>
            </a:r>
            <a:endParaRPr lang="en-US" sz="3600" dirty="0">
              <a:latin typeface="Arial"/>
              <a:cs typeface="Arial"/>
            </a:endParaRPr>
          </a:p>
        </p:txBody>
      </p:sp>
      <p:sp>
        <p:nvSpPr>
          <p:cNvPr id="3" name="Content Placeholder 2"/>
          <p:cNvSpPr>
            <a:spLocks noGrp="1"/>
          </p:cNvSpPr>
          <p:nvPr>
            <p:ph idx="1"/>
          </p:nvPr>
        </p:nvSpPr>
        <p:spPr>
          <a:xfrm>
            <a:off x="739775" y="2283185"/>
            <a:ext cx="7662864" cy="4296172"/>
          </a:xfrm>
        </p:spPr>
        <p:txBody>
          <a:bodyPr>
            <a:normAutofit/>
          </a:bodyPr>
          <a:lstStyle/>
          <a:p>
            <a:pPr algn="just"/>
            <a:r>
              <a:rPr lang="el-GR" dirty="0" smtClean="0">
                <a:latin typeface="Arial"/>
                <a:cs typeface="Arial"/>
              </a:rPr>
              <a:t>Έχει </a:t>
            </a:r>
            <a:r>
              <a:rPr lang="el-GR" dirty="0">
                <a:latin typeface="Arial"/>
                <a:cs typeface="Arial"/>
              </a:rPr>
              <a:t>νομική προσωπικότητα και ευθύνεται αυτή με την περιουσία της για τις εταιρικές </a:t>
            </a:r>
            <a:r>
              <a:rPr lang="el-GR" dirty="0" smtClean="0">
                <a:latin typeface="Arial"/>
                <a:cs typeface="Arial"/>
              </a:rPr>
              <a:t>υποχρεώσεις.</a:t>
            </a:r>
            <a:endParaRPr lang="el-GR" dirty="0">
              <a:latin typeface="Arial"/>
              <a:cs typeface="Arial"/>
            </a:endParaRPr>
          </a:p>
          <a:p>
            <a:pPr algn="just"/>
            <a:r>
              <a:rPr lang="el-GR" dirty="0" smtClean="0">
                <a:latin typeface="Arial"/>
                <a:cs typeface="Arial"/>
              </a:rPr>
              <a:t>Δέχεται </a:t>
            </a:r>
            <a:r>
              <a:rPr lang="el-GR" dirty="0">
                <a:latin typeface="Arial"/>
                <a:cs typeface="Arial"/>
              </a:rPr>
              <a:t>εξωκεφαλαιακές και εγγυητικές εισφορές (π.χ. ανάληψη ευθύνης έναντι τρίτων</a:t>
            </a:r>
            <a:r>
              <a:rPr lang="el-GR" dirty="0" smtClean="0">
                <a:latin typeface="Arial"/>
                <a:cs typeface="Arial"/>
              </a:rPr>
              <a:t>).</a:t>
            </a:r>
          </a:p>
          <a:p>
            <a:pPr algn="just"/>
            <a:r>
              <a:rPr lang="el-GR" dirty="0">
                <a:latin typeface="Arial"/>
                <a:cs typeface="Arial"/>
              </a:rPr>
              <a:t>Μόνο ο διαχειριστής είναι υποχρεωμένος να ασφαλιστεί στον </a:t>
            </a:r>
            <a:r>
              <a:rPr lang="el-GR" dirty="0" smtClean="0">
                <a:latin typeface="Arial"/>
                <a:cs typeface="Arial"/>
              </a:rPr>
              <a:t>Ε.Φ.Κ.Α. </a:t>
            </a:r>
            <a:r>
              <a:rPr lang="el-GR" sz="2000" dirty="0" smtClean="0">
                <a:latin typeface="Arial"/>
                <a:cs typeface="Arial"/>
              </a:rPr>
              <a:t>(Ο.Α.Ε.Ε.)</a:t>
            </a:r>
          </a:p>
          <a:p>
            <a:pPr lvl="1" algn="just"/>
            <a:r>
              <a:rPr lang="el-GR" dirty="0" smtClean="0">
                <a:latin typeface="Arial"/>
                <a:cs typeface="Arial"/>
              </a:rPr>
              <a:t>Στις Ι.Κ.Ε. </a:t>
            </a:r>
            <a:r>
              <a:rPr lang="el-GR" dirty="0">
                <a:latin typeface="Arial"/>
                <a:cs typeface="Arial"/>
              </a:rPr>
              <a:t>με περισσότερους από έναν εταίρο πληρώνει εισφορά μόνο ο διαχειριστής. Συνεπώς, στις </a:t>
            </a:r>
            <a:r>
              <a:rPr lang="el-GR" dirty="0" smtClean="0">
                <a:latin typeface="Arial"/>
                <a:cs typeface="Arial"/>
              </a:rPr>
              <a:t>Ι.Κ.Ε. </a:t>
            </a:r>
            <a:r>
              <a:rPr lang="el-GR" dirty="0">
                <a:latin typeface="Arial"/>
                <a:cs typeface="Arial"/>
              </a:rPr>
              <a:t>μπορεί ο εταίρος να μην πληρώνει εισφορές, </a:t>
            </a:r>
            <a:r>
              <a:rPr lang="el-GR" dirty="0" smtClean="0">
                <a:latin typeface="Arial"/>
                <a:cs typeface="Arial"/>
              </a:rPr>
              <a:t>αν βάλει </a:t>
            </a:r>
            <a:r>
              <a:rPr lang="el-GR" dirty="0">
                <a:latin typeface="Arial"/>
                <a:cs typeface="Arial"/>
              </a:rPr>
              <a:t>στο </a:t>
            </a:r>
            <a:r>
              <a:rPr lang="el-GR" dirty="0" smtClean="0">
                <a:latin typeface="Arial"/>
                <a:cs typeface="Arial"/>
              </a:rPr>
              <a:t>μετοχικό </a:t>
            </a:r>
            <a:r>
              <a:rPr lang="el-GR" dirty="0">
                <a:latin typeface="Arial"/>
                <a:cs typeface="Arial"/>
              </a:rPr>
              <a:t>κεφάλαιο και κάποιο άλλο συγγενικό του </a:t>
            </a:r>
            <a:r>
              <a:rPr lang="el-GR" dirty="0" smtClean="0">
                <a:latin typeface="Arial"/>
                <a:cs typeface="Arial"/>
              </a:rPr>
              <a:t>πρόσωπο και ορίσει κάποιον τρίτο ως διαχειριστή.</a:t>
            </a:r>
            <a:endParaRPr lang="en-US" dirty="0">
              <a:latin typeface="Arial"/>
              <a:cs typeface="Arial"/>
            </a:endParaRPr>
          </a:p>
        </p:txBody>
      </p:sp>
    </p:spTree>
    <p:extLst>
      <p:ext uri="{BB962C8B-B14F-4D97-AF65-F5344CB8AC3E}">
        <p14:creationId xmlns:p14="http://schemas.microsoft.com/office/powerpoint/2010/main" val="40730490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Μειονεκτήματα </a:t>
            </a:r>
            <a:r>
              <a:rPr lang="el-GR" dirty="0">
                <a:latin typeface="Arial"/>
                <a:cs typeface="Arial"/>
              </a:rPr>
              <a:t>της Ι.Κ.Ε</a:t>
            </a:r>
            <a:r>
              <a:rPr lang="el-GR" dirty="0" smtClean="0">
                <a:latin typeface="Arial"/>
                <a:cs typeface="Arial"/>
              </a:rPr>
              <a:t>.</a:t>
            </a:r>
            <a:endParaRPr lang="en-US" sz="3600" dirty="0"/>
          </a:p>
        </p:txBody>
      </p:sp>
      <p:sp>
        <p:nvSpPr>
          <p:cNvPr id="3" name="Content Placeholder 2"/>
          <p:cNvSpPr>
            <a:spLocks noGrp="1"/>
          </p:cNvSpPr>
          <p:nvPr>
            <p:ph idx="1"/>
          </p:nvPr>
        </p:nvSpPr>
        <p:spPr>
          <a:xfrm>
            <a:off x="739775" y="2431795"/>
            <a:ext cx="7662864" cy="4025971"/>
          </a:xfrm>
        </p:spPr>
        <p:txBody>
          <a:bodyPr>
            <a:normAutofit/>
          </a:bodyPr>
          <a:lstStyle/>
          <a:p>
            <a:pPr algn="just"/>
            <a:r>
              <a:rPr lang="el-GR" dirty="0">
                <a:latin typeface="Arial"/>
                <a:cs typeface="Arial"/>
              </a:rPr>
              <a:t>Έχει αποκλειστικά εμπορική ιδιότητα, ανεξαρτήτως του σκοπού σύστασής </a:t>
            </a:r>
            <a:r>
              <a:rPr lang="el-GR" dirty="0" smtClean="0">
                <a:latin typeface="Arial"/>
                <a:cs typeface="Arial"/>
              </a:rPr>
              <a:t>της.</a:t>
            </a:r>
            <a:endParaRPr lang="el-GR" dirty="0">
              <a:latin typeface="Arial"/>
              <a:cs typeface="Arial"/>
            </a:endParaRPr>
          </a:p>
          <a:p>
            <a:pPr algn="just"/>
            <a:r>
              <a:rPr lang="el-GR" dirty="0">
                <a:latin typeface="Arial"/>
                <a:cs typeface="Arial"/>
              </a:rPr>
              <a:t>Διατηρεί υποχρεωτικά διπλογραφικά βιβλία (Γ’ Κατηγορίας) οπότε αυξάνεται το λογιστικό κόστος τήρησης των βιβλίων της.</a:t>
            </a:r>
          </a:p>
          <a:p>
            <a:pPr algn="just"/>
            <a:r>
              <a:rPr lang="el-GR" dirty="0">
                <a:latin typeface="Arial"/>
                <a:cs typeface="Arial"/>
              </a:rPr>
              <a:t>Δεν μπορεί να αντλήσει χρήματα από την Κεφαλαιαγορά.</a:t>
            </a:r>
          </a:p>
          <a:p>
            <a:pPr algn="just"/>
            <a:r>
              <a:rPr lang="el-GR" dirty="0">
                <a:latin typeface="Arial"/>
                <a:cs typeface="Arial"/>
              </a:rPr>
              <a:t>Δύσκολη μεταβίβαση μεριδίων (γίνεται μόνο όπως προβλέπεται από το καταστατικό</a:t>
            </a:r>
            <a:r>
              <a:rPr lang="el-GR" dirty="0" smtClean="0">
                <a:latin typeface="Arial"/>
                <a:cs typeface="Arial"/>
              </a:rPr>
              <a:t>).</a:t>
            </a:r>
            <a:endParaRPr lang="el-GR" dirty="0">
              <a:latin typeface="Arial"/>
              <a:cs typeface="Arial"/>
            </a:endParaRPr>
          </a:p>
        </p:txBody>
      </p:sp>
    </p:spTree>
    <p:extLst>
      <p:ext uri="{BB962C8B-B14F-4D97-AF65-F5344CB8AC3E}">
        <p14:creationId xmlns:p14="http://schemas.microsoft.com/office/powerpoint/2010/main" val="20294659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Ομόρρυθμη </a:t>
            </a:r>
            <a:r>
              <a:rPr lang="el-GR" dirty="0" smtClean="0">
                <a:latin typeface="Arial"/>
                <a:cs typeface="Arial"/>
              </a:rPr>
              <a:t>Εταιρεία (Ο.Ε.)</a:t>
            </a:r>
            <a:endParaRPr lang="en-US" dirty="0">
              <a:latin typeface="Arial"/>
              <a:cs typeface="Arial"/>
            </a:endParaRPr>
          </a:p>
        </p:txBody>
      </p:sp>
      <p:sp>
        <p:nvSpPr>
          <p:cNvPr id="3" name="Content Placeholder 2"/>
          <p:cNvSpPr>
            <a:spLocks noGrp="1"/>
          </p:cNvSpPr>
          <p:nvPr>
            <p:ph idx="1"/>
          </p:nvPr>
        </p:nvSpPr>
        <p:spPr>
          <a:xfrm>
            <a:off x="739775" y="2539875"/>
            <a:ext cx="7662864" cy="4066502"/>
          </a:xfrm>
        </p:spPr>
        <p:txBody>
          <a:bodyPr>
            <a:normAutofit fontScale="92500" lnSpcReduction="20000"/>
          </a:bodyPr>
          <a:lstStyle/>
          <a:p>
            <a:pPr algn="just"/>
            <a:r>
              <a:rPr lang="el-GR" dirty="0">
                <a:latin typeface="Arial"/>
                <a:cs typeface="Arial"/>
              </a:rPr>
              <a:t>Α</a:t>
            </a:r>
            <a:r>
              <a:rPr lang="el-GR" dirty="0" smtClean="0">
                <a:latin typeface="Arial"/>
                <a:cs typeface="Arial"/>
              </a:rPr>
              <a:t>νήκει </a:t>
            </a:r>
            <a:r>
              <a:rPr lang="el-GR" dirty="0">
                <a:latin typeface="Arial"/>
                <a:cs typeface="Arial"/>
              </a:rPr>
              <a:t>στις προσωπικές εταιρείες. </a:t>
            </a:r>
            <a:endParaRPr lang="el-GR" dirty="0" smtClean="0">
              <a:latin typeface="Arial"/>
              <a:cs typeface="Arial"/>
            </a:endParaRPr>
          </a:p>
          <a:p>
            <a:pPr algn="just"/>
            <a:r>
              <a:rPr lang="el-GR" dirty="0" smtClean="0">
                <a:latin typeface="Arial"/>
                <a:cs typeface="Arial"/>
              </a:rPr>
              <a:t>Για </a:t>
            </a:r>
            <a:r>
              <a:rPr lang="el-GR" dirty="0">
                <a:latin typeface="Arial"/>
                <a:cs typeface="Arial"/>
              </a:rPr>
              <a:t>τη σύσταση </a:t>
            </a:r>
            <a:r>
              <a:rPr lang="el-GR" dirty="0" smtClean="0">
                <a:latin typeface="Arial"/>
                <a:cs typeface="Arial"/>
              </a:rPr>
              <a:t>ομόρρυθμης εταιρείας </a:t>
            </a:r>
            <a:r>
              <a:rPr lang="el-GR" dirty="0">
                <a:latin typeface="Arial"/>
                <a:cs typeface="Arial"/>
              </a:rPr>
              <a:t>πρέπει να συμπράξουν </a:t>
            </a:r>
            <a:r>
              <a:rPr lang="el-GR" dirty="0" smtClean="0">
                <a:latin typeface="Arial"/>
                <a:cs typeface="Arial"/>
              </a:rPr>
              <a:t>2 </a:t>
            </a:r>
            <a:r>
              <a:rPr lang="el-GR" dirty="0">
                <a:latin typeface="Arial"/>
                <a:cs typeface="Arial"/>
              </a:rPr>
              <a:t>τουλάχιστον μέρη, τα οποία κατά την έκφραση </a:t>
            </a:r>
            <a:r>
              <a:rPr lang="el-GR" dirty="0" smtClean="0">
                <a:latin typeface="Arial"/>
                <a:cs typeface="Arial"/>
              </a:rPr>
              <a:t>του νόμου </a:t>
            </a:r>
            <a:r>
              <a:rPr lang="el-GR" dirty="0">
                <a:latin typeface="Arial"/>
                <a:cs typeface="Arial"/>
              </a:rPr>
              <a:t>υποχρεούνται αμοιβαίως στην επιδίωξη κοινού σκοπού (άρθρο 741, Αστικού Κώδικα).</a:t>
            </a:r>
          </a:p>
          <a:p>
            <a:pPr algn="just"/>
            <a:r>
              <a:rPr lang="el-GR" dirty="0">
                <a:latin typeface="Arial"/>
                <a:cs typeface="Arial"/>
              </a:rPr>
              <a:t>Τα ιδρυτικά μέλη της ομόρρυθμης εταιρείας μπορεί να είναι φυσικά ή νομικά πρόσωπα</a:t>
            </a:r>
            <a:r>
              <a:rPr lang="el-GR" dirty="0" smtClean="0">
                <a:latin typeface="Arial"/>
                <a:cs typeface="Arial"/>
              </a:rPr>
              <a:t>.</a:t>
            </a:r>
          </a:p>
          <a:p>
            <a:pPr algn="just"/>
            <a:r>
              <a:rPr lang="el-GR" dirty="0" smtClean="0">
                <a:latin typeface="Arial"/>
                <a:cs typeface="Arial"/>
              </a:rPr>
              <a:t>Όλοι </a:t>
            </a:r>
            <a:r>
              <a:rPr lang="el-GR" dirty="0">
                <a:latin typeface="Arial"/>
                <a:cs typeface="Arial"/>
              </a:rPr>
              <a:t>οι εταίροι θα πρέπει να συμμετέχουν στην διοίκηση της εταιρείας. </a:t>
            </a:r>
            <a:r>
              <a:rPr lang="el-GR" dirty="0" smtClean="0">
                <a:latin typeface="Arial"/>
                <a:cs typeface="Arial"/>
              </a:rPr>
              <a:t>Υπάρχει η δυνατότητα διορισμού ενός </a:t>
            </a:r>
            <a:r>
              <a:rPr lang="el-GR" dirty="0">
                <a:latin typeface="Arial"/>
                <a:cs typeface="Arial"/>
              </a:rPr>
              <a:t>ή </a:t>
            </a:r>
            <a:r>
              <a:rPr lang="el-GR" dirty="0" smtClean="0">
                <a:latin typeface="Arial"/>
                <a:cs typeface="Arial"/>
              </a:rPr>
              <a:t>περισσότερων εταίρων </a:t>
            </a:r>
            <a:r>
              <a:rPr lang="el-GR" dirty="0">
                <a:latin typeface="Arial"/>
                <a:cs typeface="Arial"/>
              </a:rPr>
              <a:t>ως </a:t>
            </a:r>
            <a:r>
              <a:rPr lang="el-GR" dirty="0" smtClean="0">
                <a:latin typeface="Arial"/>
                <a:cs typeface="Arial"/>
              </a:rPr>
              <a:t>διαχειριστή -ές.</a:t>
            </a:r>
          </a:p>
          <a:p>
            <a:pPr algn="just"/>
            <a:r>
              <a:rPr lang="el-GR" dirty="0" smtClean="0">
                <a:latin typeface="Arial"/>
                <a:cs typeface="Arial"/>
              </a:rPr>
              <a:t>Δεν διαιρείται το εταιρικό κεφάλαιο σε μετοχές.</a:t>
            </a:r>
            <a:endParaRPr lang="en-US" dirty="0">
              <a:latin typeface="Arial"/>
              <a:cs typeface="Arial"/>
            </a:endParaRPr>
          </a:p>
        </p:txBody>
      </p:sp>
    </p:spTree>
    <p:extLst>
      <p:ext uri="{BB962C8B-B14F-4D97-AF65-F5344CB8AC3E}">
        <p14:creationId xmlns:p14="http://schemas.microsoft.com/office/powerpoint/2010/main" val="17454561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Η Ομόρρυθμη εταιρεία:</a:t>
            </a:r>
            <a:endParaRPr lang="en-US" dirty="0">
              <a:latin typeface="Arial"/>
              <a:cs typeface="Arial"/>
            </a:endParaRPr>
          </a:p>
        </p:txBody>
      </p:sp>
      <p:sp>
        <p:nvSpPr>
          <p:cNvPr id="3" name="Content Placeholder 2"/>
          <p:cNvSpPr>
            <a:spLocks noGrp="1"/>
          </p:cNvSpPr>
          <p:nvPr>
            <p:ph idx="1"/>
          </p:nvPr>
        </p:nvSpPr>
        <p:spPr>
          <a:xfrm>
            <a:off x="739775" y="2310205"/>
            <a:ext cx="7662864" cy="4390742"/>
          </a:xfrm>
        </p:spPr>
        <p:txBody>
          <a:bodyPr>
            <a:normAutofit fontScale="77500" lnSpcReduction="20000"/>
          </a:bodyPr>
          <a:lstStyle/>
          <a:p>
            <a:pPr algn="just"/>
            <a:r>
              <a:rPr lang="el-GR" dirty="0" smtClean="0">
                <a:latin typeface="Arial"/>
                <a:cs typeface="Arial"/>
              </a:rPr>
              <a:t>έχει </a:t>
            </a:r>
            <a:r>
              <a:rPr lang="el-GR" dirty="0">
                <a:latin typeface="Arial"/>
                <a:cs typeface="Arial"/>
              </a:rPr>
              <a:t>τη δική της νομική προσωπικότητα, διακεκριμένη από αυτή των εταίρων της,</a:t>
            </a:r>
          </a:p>
          <a:p>
            <a:pPr algn="just"/>
            <a:r>
              <a:rPr lang="el-GR" dirty="0">
                <a:latin typeface="Arial"/>
                <a:cs typeface="Arial"/>
              </a:rPr>
              <a:t>έχει</a:t>
            </a:r>
            <a:r>
              <a:rPr lang="el-GR" dirty="0" smtClean="0">
                <a:latin typeface="Arial"/>
                <a:cs typeface="Arial"/>
              </a:rPr>
              <a:t> </a:t>
            </a:r>
            <a:r>
              <a:rPr lang="el-GR" dirty="0">
                <a:latin typeface="Arial"/>
                <a:cs typeface="Arial"/>
              </a:rPr>
              <a:t>τη δική της περιουσία (κινητά ή ακίνητα πράγματα, δικαιώματα και υποχρεώσεις κ.λπ.</a:t>
            </a:r>
            <a:r>
              <a:rPr lang="el-GR" dirty="0" smtClean="0">
                <a:latin typeface="Arial"/>
                <a:cs typeface="Arial"/>
              </a:rPr>
              <a:t>) ανεξάρτητα </a:t>
            </a:r>
            <a:r>
              <a:rPr lang="el-GR" dirty="0">
                <a:latin typeface="Arial"/>
                <a:cs typeface="Arial"/>
              </a:rPr>
              <a:t>από την προσωπική περιουσία των εταίρων της,</a:t>
            </a:r>
          </a:p>
          <a:p>
            <a:pPr algn="just"/>
            <a:r>
              <a:rPr lang="el-GR" dirty="0">
                <a:latin typeface="Arial"/>
                <a:cs typeface="Arial"/>
              </a:rPr>
              <a:t>έχει</a:t>
            </a:r>
            <a:r>
              <a:rPr lang="el-GR" dirty="0" smtClean="0">
                <a:latin typeface="Arial"/>
                <a:cs typeface="Arial"/>
              </a:rPr>
              <a:t> </a:t>
            </a:r>
            <a:r>
              <a:rPr lang="el-GR" dirty="0">
                <a:latin typeface="Arial"/>
                <a:cs typeface="Arial"/>
              </a:rPr>
              <a:t>τη δική της ‘’έδρα’’ (όπως τα φυσικά πρόσωπα έχουν κατοικία),</a:t>
            </a:r>
          </a:p>
          <a:p>
            <a:pPr algn="just"/>
            <a:r>
              <a:rPr lang="el-GR" dirty="0" smtClean="0">
                <a:latin typeface="Arial"/>
                <a:cs typeface="Arial"/>
              </a:rPr>
              <a:t>συναλλάσσεται </a:t>
            </a:r>
            <a:r>
              <a:rPr lang="el-GR" dirty="0">
                <a:latin typeface="Arial"/>
                <a:cs typeface="Arial"/>
              </a:rPr>
              <a:t>με τους τρίτους με ιδιαίτερο όνομα (‘’εταιρική επωνυμία’’) η </a:t>
            </a:r>
            <a:r>
              <a:rPr lang="el-GR" dirty="0" smtClean="0">
                <a:latin typeface="Arial"/>
                <a:cs typeface="Arial"/>
              </a:rPr>
              <a:t>οποία αποτελείται </a:t>
            </a:r>
            <a:r>
              <a:rPr lang="el-GR" dirty="0">
                <a:latin typeface="Arial"/>
                <a:cs typeface="Arial"/>
              </a:rPr>
              <a:t>από τα ονόματα και επώνυμα (ή μόνο επώνυμα) όλων των εταίρων ή το </a:t>
            </a:r>
            <a:r>
              <a:rPr lang="el-GR" dirty="0" smtClean="0">
                <a:latin typeface="Arial"/>
                <a:cs typeface="Arial"/>
              </a:rPr>
              <a:t>όνομα ενός </a:t>
            </a:r>
            <a:r>
              <a:rPr lang="el-GR" dirty="0">
                <a:latin typeface="Arial"/>
                <a:cs typeface="Arial"/>
              </a:rPr>
              <a:t>ή ορισμένων από αυτούς και τη φράση ‘’και Σία’</a:t>
            </a:r>
            <a:r>
              <a:rPr lang="el-GR" dirty="0" smtClean="0">
                <a:latin typeface="Arial"/>
                <a:cs typeface="Arial"/>
              </a:rPr>
              <a:t>’,</a:t>
            </a:r>
            <a:endParaRPr lang="el-GR" dirty="0">
              <a:latin typeface="Arial"/>
              <a:cs typeface="Arial"/>
            </a:endParaRPr>
          </a:p>
          <a:p>
            <a:pPr algn="just"/>
            <a:r>
              <a:rPr lang="el-GR" dirty="0">
                <a:latin typeface="Arial"/>
                <a:cs typeface="Arial"/>
              </a:rPr>
              <a:t>έχει</a:t>
            </a:r>
            <a:r>
              <a:rPr lang="el-GR" dirty="0" smtClean="0">
                <a:latin typeface="Arial"/>
                <a:cs typeface="Arial"/>
              </a:rPr>
              <a:t> </a:t>
            </a:r>
            <a:r>
              <a:rPr lang="el-GR" dirty="0">
                <a:latin typeface="Arial"/>
                <a:cs typeface="Arial"/>
              </a:rPr>
              <a:t>δική της εθνικότητα, δυνάμει της οποίας υπάγεται στο δίκαιο ορισμένης πολιτείας, και</a:t>
            </a:r>
          </a:p>
          <a:p>
            <a:pPr algn="just"/>
            <a:r>
              <a:rPr lang="el-GR" dirty="0" smtClean="0">
                <a:latin typeface="Arial"/>
                <a:cs typeface="Arial"/>
              </a:rPr>
              <a:t>διοικείται </a:t>
            </a:r>
            <a:r>
              <a:rPr lang="el-GR" dirty="0">
                <a:latin typeface="Arial"/>
                <a:cs typeface="Arial"/>
              </a:rPr>
              <a:t>από φυσικά πρόσωπα (όργανα του Νομικού Προσώπου</a:t>
            </a:r>
            <a:r>
              <a:rPr lang="el-GR" dirty="0" smtClean="0">
                <a:latin typeface="Arial"/>
                <a:cs typeface="Arial"/>
              </a:rPr>
              <a:t>) τα </a:t>
            </a:r>
            <a:r>
              <a:rPr lang="el-GR" dirty="0">
                <a:latin typeface="Arial"/>
                <a:cs typeface="Arial"/>
              </a:rPr>
              <a:t>οποία </a:t>
            </a:r>
            <a:r>
              <a:rPr lang="el-GR" dirty="0" smtClean="0">
                <a:latin typeface="Arial"/>
                <a:cs typeface="Arial"/>
              </a:rPr>
              <a:t>διαχειρίζονται τις </a:t>
            </a:r>
            <a:r>
              <a:rPr lang="el-GR" dirty="0">
                <a:latin typeface="Arial"/>
                <a:cs typeface="Arial"/>
              </a:rPr>
              <a:t>εταιρικές υποθέσεις </a:t>
            </a:r>
            <a:r>
              <a:rPr lang="el-GR" dirty="0" smtClean="0">
                <a:latin typeface="Arial"/>
                <a:cs typeface="Arial"/>
              </a:rPr>
              <a:t>και </a:t>
            </a:r>
            <a:r>
              <a:rPr lang="el-GR" dirty="0">
                <a:latin typeface="Arial"/>
                <a:cs typeface="Arial"/>
              </a:rPr>
              <a:t>την εταιρική περιουσία.</a:t>
            </a:r>
            <a:endParaRPr lang="en-US" dirty="0">
              <a:latin typeface="Arial"/>
              <a:cs typeface="Arial"/>
            </a:endParaRPr>
          </a:p>
        </p:txBody>
      </p:sp>
    </p:spTree>
    <p:extLst>
      <p:ext uri="{BB962C8B-B14F-4D97-AF65-F5344CB8AC3E}">
        <p14:creationId xmlns:p14="http://schemas.microsoft.com/office/powerpoint/2010/main" val="1383045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Β</a:t>
            </a:r>
            <a:r>
              <a:rPr lang="el-GR" dirty="0" smtClean="0">
                <a:latin typeface="Arial"/>
                <a:cs typeface="Arial"/>
              </a:rPr>
              <a:t>ασικά </a:t>
            </a:r>
            <a:r>
              <a:rPr lang="el-GR" dirty="0">
                <a:latin typeface="Arial"/>
                <a:cs typeface="Arial"/>
              </a:rPr>
              <a:t>χαρακτηριστικά </a:t>
            </a:r>
            <a:r>
              <a:rPr lang="el-GR" dirty="0" smtClean="0">
                <a:latin typeface="Arial"/>
                <a:cs typeface="Arial"/>
              </a:rPr>
              <a:t/>
            </a:r>
            <a:br>
              <a:rPr lang="el-GR" dirty="0" smtClean="0">
                <a:latin typeface="Arial"/>
                <a:cs typeface="Arial"/>
              </a:rPr>
            </a:br>
            <a:r>
              <a:rPr lang="el-GR" dirty="0" smtClean="0">
                <a:latin typeface="Arial"/>
                <a:cs typeface="Arial"/>
              </a:rPr>
              <a:t>της </a:t>
            </a:r>
            <a:r>
              <a:rPr lang="el-GR" dirty="0">
                <a:latin typeface="Arial"/>
                <a:cs typeface="Arial"/>
              </a:rPr>
              <a:t>Ο.Ε</a:t>
            </a:r>
            <a:r>
              <a:rPr lang="el-GR" dirty="0" smtClean="0">
                <a:latin typeface="Arial"/>
                <a:cs typeface="Arial"/>
              </a:rPr>
              <a:t>.</a:t>
            </a:r>
            <a:endParaRPr lang="en-US" dirty="0">
              <a:latin typeface="Arial"/>
              <a:cs typeface="Arial"/>
            </a:endParaRPr>
          </a:p>
        </p:txBody>
      </p:sp>
      <p:sp>
        <p:nvSpPr>
          <p:cNvPr id="3" name="Content Placeholder 2"/>
          <p:cNvSpPr>
            <a:spLocks noGrp="1"/>
          </p:cNvSpPr>
          <p:nvPr>
            <p:ph idx="1"/>
          </p:nvPr>
        </p:nvSpPr>
        <p:spPr>
          <a:xfrm>
            <a:off x="739775" y="2580406"/>
            <a:ext cx="7662864" cy="4052992"/>
          </a:xfrm>
        </p:spPr>
        <p:txBody>
          <a:bodyPr>
            <a:normAutofit fontScale="92500" lnSpcReduction="20000"/>
          </a:bodyPr>
          <a:lstStyle/>
          <a:p>
            <a:pPr algn="just"/>
            <a:r>
              <a:rPr lang="el-GR" dirty="0">
                <a:latin typeface="Arial"/>
                <a:cs typeface="Arial"/>
              </a:rPr>
              <a:t>Οι εταίροι της ομόρρυθμης εταιρείας ευθύνονται με ολόκληρη την περιουσία τους </a:t>
            </a:r>
            <a:r>
              <a:rPr lang="el-GR" dirty="0" smtClean="0">
                <a:latin typeface="Arial"/>
                <a:cs typeface="Arial"/>
              </a:rPr>
              <a:t>για όλες </a:t>
            </a:r>
            <a:r>
              <a:rPr lang="el-GR" dirty="0">
                <a:latin typeface="Arial"/>
                <a:cs typeface="Arial"/>
              </a:rPr>
              <a:t>τις υποχρεώσεις της εταιρείας, με αλληλέγγυα την ευθύνη τους.</a:t>
            </a:r>
          </a:p>
          <a:p>
            <a:pPr algn="just"/>
            <a:r>
              <a:rPr lang="el-GR" dirty="0" smtClean="0">
                <a:latin typeface="Arial"/>
                <a:cs typeface="Arial"/>
              </a:rPr>
              <a:t>Με </a:t>
            </a:r>
            <a:r>
              <a:rPr lang="el-GR" dirty="0">
                <a:latin typeface="Arial"/>
                <a:cs typeface="Arial"/>
              </a:rPr>
              <a:t>τη λύση της εταιρείας δεν παύει η ευθύνη των εταίρων για τυχόν υπάρχοντα </a:t>
            </a:r>
            <a:r>
              <a:rPr lang="el-GR" dirty="0" smtClean="0">
                <a:latin typeface="Arial"/>
                <a:cs typeface="Arial"/>
              </a:rPr>
              <a:t>χρέη της </a:t>
            </a:r>
            <a:r>
              <a:rPr lang="el-GR" dirty="0">
                <a:latin typeface="Arial"/>
                <a:cs typeface="Arial"/>
              </a:rPr>
              <a:t>εταιρείας.</a:t>
            </a:r>
          </a:p>
          <a:p>
            <a:pPr algn="just"/>
            <a:r>
              <a:rPr lang="el-GR" dirty="0" smtClean="0">
                <a:latin typeface="Arial"/>
                <a:cs typeface="Arial"/>
              </a:rPr>
              <a:t>Η </a:t>
            </a:r>
            <a:r>
              <a:rPr lang="el-GR" dirty="0">
                <a:latin typeface="Arial"/>
                <a:cs typeface="Arial"/>
              </a:rPr>
              <a:t>ομόρρυθμη εταιρεία δεν χρειάζεται συμβολαιογραφικό έγγραφο για την </a:t>
            </a:r>
            <a:r>
              <a:rPr lang="el-GR" dirty="0" smtClean="0">
                <a:latin typeface="Arial"/>
                <a:cs typeface="Arial"/>
              </a:rPr>
              <a:t>κατάρτισή της</a:t>
            </a:r>
            <a:r>
              <a:rPr lang="el-GR" dirty="0">
                <a:latin typeface="Arial"/>
                <a:cs typeface="Arial"/>
              </a:rPr>
              <a:t>, αντιθέτως αρκεί ένα ιδιωτικό συμφωνητικό.</a:t>
            </a:r>
          </a:p>
          <a:p>
            <a:pPr algn="just"/>
            <a:r>
              <a:rPr lang="el-GR" dirty="0">
                <a:latin typeface="Arial"/>
                <a:cs typeface="Arial"/>
              </a:rPr>
              <a:t>Ο νόμος δεν απαιτεί συγκεκριμένο ύψος εταιρικού κεφαλαίου για να συσταθεί μια Ο.Ε., </a:t>
            </a:r>
            <a:r>
              <a:rPr lang="el-GR" dirty="0" smtClean="0">
                <a:latin typeface="Arial"/>
                <a:cs typeface="Arial"/>
              </a:rPr>
              <a:t>γιατί ούτως </a:t>
            </a:r>
            <a:r>
              <a:rPr lang="el-GR" dirty="0">
                <a:latin typeface="Arial"/>
                <a:cs typeface="Arial"/>
              </a:rPr>
              <a:t>ή άλλως δεν διαχωρίζεται η περιουσία της εταιρείας από την περιουσία των εταίρων</a:t>
            </a:r>
            <a:r>
              <a:rPr lang="el-GR" dirty="0" smtClean="0">
                <a:latin typeface="Arial"/>
                <a:cs typeface="Arial"/>
              </a:rPr>
              <a:t>, αφού </a:t>
            </a:r>
            <a:r>
              <a:rPr lang="el-GR" dirty="0">
                <a:latin typeface="Arial"/>
                <a:cs typeface="Arial"/>
              </a:rPr>
              <a:t>αυτοί είναι υπεύθυνοι και με την προσωπική τους περιουσία για τις υποχρεώσεις </a:t>
            </a:r>
            <a:r>
              <a:rPr lang="el-GR" dirty="0" smtClean="0">
                <a:latin typeface="Arial"/>
                <a:cs typeface="Arial"/>
              </a:rPr>
              <a:t>της εταιρείας</a:t>
            </a:r>
            <a:r>
              <a:rPr lang="el-GR" dirty="0">
                <a:latin typeface="Arial"/>
                <a:cs typeface="Arial"/>
              </a:rPr>
              <a:t>.</a:t>
            </a:r>
            <a:endParaRPr lang="en-US" dirty="0">
              <a:latin typeface="Arial"/>
              <a:cs typeface="Arial"/>
            </a:endParaRPr>
          </a:p>
        </p:txBody>
      </p:sp>
    </p:spTree>
    <p:extLst>
      <p:ext uri="{BB962C8B-B14F-4D97-AF65-F5344CB8AC3E}">
        <p14:creationId xmlns:p14="http://schemas.microsoft.com/office/powerpoint/2010/main" val="3828635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Ετερόρρυθμη Εταιρεία</a:t>
            </a:r>
            <a:endParaRPr lang="en-US" dirty="0">
              <a:latin typeface="Arial"/>
              <a:cs typeface="Arial"/>
            </a:endParaRPr>
          </a:p>
        </p:txBody>
      </p:sp>
      <p:sp>
        <p:nvSpPr>
          <p:cNvPr id="3" name="Content Placeholder 2"/>
          <p:cNvSpPr>
            <a:spLocks noGrp="1"/>
          </p:cNvSpPr>
          <p:nvPr>
            <p:ph idx="1"/>
          </p:nvPr>
        </p:nvSpPr>
        <p:spPr>
          <a:xfrm>
            <a:off x="739775" y="2391265"/>
            <a:ext cx="7759044" cy="4336703"/>
          </a:xfrm>
        </p:spPr>
        <p:txBody>
          <a:bodyPr>
            <a:normAutofit lnSpcReduction="10000"/>
          </a:bodyPr>
          <a:lstStyle/>
          <a:p>
            <a:pPr algn="just"/>
            <a:r>
              <a:rPr lang="el-GR" dirty="0">
                <a:latin typeface="Arial"/>
                <a:cs typeface="Arial"/>
              </a:rPr>
              <a:t>Ε</a:t>
            </a:r>
            <a:r>
              <a:rPr lang="el-GR" dirty="0" smtClean="0">
                <a:latin typeface="Arial"/>
                <a:cs typeface="Arial"/>
              </a:rPr>
              <a:t>ταιρεία </a:t>
            </a:r>
            <a:r>
              <a:rPr lang="el-GR" dirty="0">
                <a:latin typeface="Arial"/>
                <a:cs typeface="Arial"/>
              </a:rPr>
              <a:t>της οποίας </a:t>
            </a:r>
            <a:endParaRPr lang="el-GR" dirty="0" smtClean="0">
              <a:latin typeface="Arial"/>
              <a:cs typeface="Arial"/>
            </a:endParaRPr>
          </a:p>
          <a:p>
            <a:pPr lvl="1" algn="just"/>
            <a:r>
              <a:rPr lang="el-GR" dirty="0" smtClean="0">
                <a:latin typeface="Arial"/>
                <a:cs typeface="Arial"/>
              </a:rPr>
              <a:t>ένας </a:t>
            </a:r>
            <a:r>
              <a:rPr lang="el-GR" dirty="0">
                <a:latin typeface="Arial"/>
                <a:cs typeface="Arial"/>
              </a:rPr>
              <a:t>τουλάχιστον εταίρος είναι ομόρρυθμος</a:t>
            </a:r>
            <a:r>
              <a:rPr lang="el-GR" dirty="0" smtClean="0">
                <a:latin typeface="Arial"/>
                <a:cs typeface="Arial"/>
              </a:rPr>
              <a:t>, ευθύνεται </a:t>
            </a:r>
            <a:r>
              <a:rPr lang="el-GR" dirty="0">
                <a:latin typeface="Arial"/>
                <a:cs typeface="Arial"/>
              </a:rPr>
              <a:t>δηλαδή απεριόριστα, αλληλέγγυα και εξ ολοκλήρου με την προσωπική </a:t>
            </a:r>
            <a:r>
              <a:rPr lang="el-GR" dirty="0" smtClean="0">
                <a:latin typeface="Arial"/>
                <a:cs typeface="Arial"/>
              </a:rPr>
              <a:t>του περιουσία</a:t>
            </a:r>
            <a:r>
              <a:rPr lang="el-GR" dirty="0">
                <a:latin typeface="Arial"/>
                <a:cs typeface="Arial"/>
              </a:rPr>
              <a:t>, και </a:t>
            </a:r>
            <a:endParaRPr lang="el-GR" dirty="0" smtClean="0">
              <a:latin typeface="Arial"/>
              <a:cs typeface="Arial"/>
            </a:endParaRPr>
          </a:p>
          <a:p>
            <a:pPr lvl="1" algn="just"/>
            <a:r>
              <a:rPr lang="el-GR" dirty="0" smtClean="0">
                <a:latin typeface="Arial"/>
                <a:cs typeface="Arial"/>
              </a:rPr>
              <a:t>ένας </a:t>
            </a:r>
            <a:r>
              <a:rPr lang="el-GR" dirty="0">
                <a:latin typeface="Arial"/>
                <a:cs typeface="Arial"/>
              </a:rPr>
              <a:t>τουλάχιστον είναι ετερόρρυθμος, ευθύνεται </a:t>
            </a:r>
            <a:r>
              <a:rPr lang="el-GR" dirty="0" smtClean="0">
                <a:latin typeface="Arial"/>
                <a:cs typeface="Arial"/>
              </a:rPr>
              <a:t>αλληλέγγυα μεν αλλά </a:t>
            </a:r>
            <a:r>
              <a:rPr lang="el-GR" dirty="0">
                <a:latin typeface="Arial"/>
                <a:cs typeface="Arial"/>
              </a:rPr>
              <a:t>μέχρι το ποσό της συμμετοχής του στο εταιρικό κεφάλαιο</a:t>
            </a:r>
            <a:r>
              <a:rPr lang="el-GR" dirty="0" smtClean="0">
                <a:latin typeface="Arial"/>
                <a:cs typeface="Arial"/>
              </a:rPr>
              <a:t>.</a:t>
            </a:r>
          </a:p>
          <a:p>
            <a:pPr algn="just"/>
            <a:r>
              <a:rPr lang="el-GR" dirty="0">
                <a:latin typeface="Arial"/>
                <a:cs typeface="Arial"/>
              </a:rPr>
              <a:t>Η ύπαρξη ετερορρύθμων εταίρων δίνει ένα συγκριτικό πλεονέκτημα της Ε.Ε. έναντι της Ο.Ε. καθώς αυτοί λειτουργούν περισσότερο ως χρηματοδότες </a:t>
            </a:r>
            <a:r>
              <a:rPr lang="el-GR" dirty="0" smtClean="0">
                <a:latin typeface="Arial"/>
                <a:cs typeface="Arial"/>
              </a:rPr>
              <a:t>εξασφαλίζοντας </a:t>
            </a:r>
            <a:r>
              <a:rPr lang="el-GR" dirty="0">
                <a:latin typeface="Arial"/>
                <a:cs typeface="Arial"/>
              </a:rPr>
              <a:t>στην εταιρεία τα απαραίτητα για τη λειτουργία και την ανάπτυξή της κεφάλαια και </a:t>
            </a:r>
            <a:r>
              <a:rPr lang="el-GR" dirty="0" smtClean="0">
                <a:latin typeface="Arial"/>
                <a:cs typeface="Arial"/>
              </a:rPr>
              <a:t>ζητούμενες </a:t>
            </a:r>
            <a:r>
              <a:rPr lang="el-GR" dirty="0">
                <a:latin typeface="Arial"/>
                <a:cs typeface="Arial"/>
              </a:rPr>
              <a:t>δεξιότητες</a:t>
            </a:r>
            <a:r>
              <a:rPr lang="el-GR" dirty="0" smtClean="0">
                <a:latin typeface="Arial"/>
                <a:cs typeface="Arial"/>
              </a:rPr>
              <a:t>.</a:t>
            </a:r>
          </a:p>
          <a:p>
            <a:pPr algn="just"/>
            <a:endParaRPr lang="el-GR" dirty="0" smtClean="0">
              <a:latin typeface="Arial"/>
              <a:cs typeface="Arial"/>
            </a:endParaRPr>
          </a:p>
        </p:txBody>
      </p:sp>
    </p:spTree>
    <p:extLst>
      <p:ext uri="{BB962C8B-B14F-4D97-AF65-F5344CB8AC3E}">
        <p14:creationId xmlns:p14="http://schemas.microsoft.com/office/powerpoint/2010/main" val="38748442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Ετερόρρυθμη </a:t>
            </a:r>
            <a:r>
              <a:rPr lang="el-GR" dirty="0" smtClean="0">
                <a:latin typeface="Arial"/>
                <a:cs typeface="Arial"/>
              </a:rPr>
              <a:t>Εταιρεία,</a:t>
            </a:r>
            <a:br>
              <a:rPr lang="el-GR" dirty="0" smtClean="0">
                <a:latin typeface="Arial"/>
                <a:cs typeface="Arial"/>
              </a:rPr>
            </a:br>
            <a:r>
              <a:rPr lang="el-GR" sz="3600" dirty="0" smtClean="0">
                <a:latin typeface="Arial"/>
                <a:cs typeface="Arial"/>
              </a:rPr>
              <a:t>χαρακτηριστικά γνωρίσματα</a:t>
            </a:r>
            <a:endParaRPr lang="en-US" sz="3600" dirty="0"/>
          </a:p>
        </p:txBody>
      </p:sp>
      <p:sp>
        <p:nvSpPr>
          <p:cNvPr id="3" name="Content Placeholder 2"/>
          <p:cNvSpPr>
            <a:spLocks noGrp="1"/>
          </p:cNvSpPr>
          <p:nvPr>
            <p:ph idx="1"/>
          </p:nvPr>
        </p:nvSpPr>
        <p:spPr>
          <a:xfrm>
            <a:off x="739775" y="2512855"/>
            <a:ext cx="7662864" cy="3836832"/>
          </a:xfrm>
        </p:spPr>
        <p:txBody>
          <a:bodyPr>
            <a:normAutofit/>
          </a:bodyPr>
          <a:lstStyle/>
          <a:p>
            <a:pPr algn="just"/>
            <a:r>
              <a:rPr lang="el-GR" dirty="0">
                <a:latin typeface="Arial"/>
                <a:cs typeface="Arial"/>
              </a:rPr>
              <a:t>Δεν μπορεί να περιληφθεί το όνομα των ετερόρρυθμων εταίρων στην εταιρική επωνυμία.</a:t>
            </a:r>
          </a:p>
          <a:p>
            <a:pPr algn="just"/>
            <a:r>
              <a:rPr lang="el-GR" dirty="0">
                <a:latin typeface="Arial"/>
                <a:cs typeface="Arial"/>
              </a:rPr>
              <a:t>Οι ετερόρρυθμοι εταίροι δεν μπορούν να αναλάβουν καθήκοντα διαχειριστή της εταιρείας ούτε να δημιουργήσουν δεσμεύσεις, έστω και μεμονωμένων πράξεων, στο όνομα ή για λογαριασμό της </a:t>
            </a:r>
            <a:r>
              <a:rPr lang="el-GR" dirty="0" smtClean="0">
                <a:latin typeface="Arial"/>
                <a:cs typeface="Arial"/>
              </a:rPr>
              <a:t>εταιρείας</a:t>
            </a:r>
          </a:p>
          <a:p>
            <a:pPr algn="just"/>
            <a:r>
              <a:rPr lang="el-GR" dirty="0">
                <a:latin typeface="Arial"/>
                <a:cs typeface="Arial"/>
              </a:rPr>
              <a:t>Δεν μπορούν να εισφέρουν προσωπική εργασία, αλλά η κεφαλαιουχική τους μερίδα </a:t>
            </a:r>
            <a:r>
              <a:rPr lang="el-GR" dirty="0" smtClean="0">
                <a:latin typeface="Arial"/>
                <a:cs typeface="Arial"/>
              </a:rPr>
              <a:t>πρέπει να </a:t>
            </a:r>
            <a:r>
              <a:rPr lang="el-GR" dirty="0">
                <a:latin typeface="Arial"/>
                <a:cs typeface="Arial"/>
              </a:rPr>
              <a:t>εκφράζει πραγματική υλική αξία</a:t>
            </a:r>
            <a:r>
              <a:rPr lang="el-GR" dirty="0" smtClean="0">
                <a:latin typeface="Arial"/>
                <a:cs typeface="Arial"/>
              </a:rPr>
              <a:t>.</a:t>
            </a:r>
            <a:endParaRPr lang="el-GR" dirty="0">
              <a:latin typeface="Arial"/>
              <a:cs typeface="Arial"/>
            </a:endParaRPr>
          </a:p>
        </p:txBody>
      </p:sp>
    </p:spTree>
    <p:extLst>
      <p:ext uri="{BB962C8B-B14F-4D97-AF65-F5344CB8AC3E}">
        <p14:creationId xmlns:p14="http://schemas.microsoft.com/office/powerpoint/2010/main" val="687865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Ετερόρρυθμη </a:t>
            </a:r>
            <a:r>
              <a:rPr lang="el-GR" dirty="0" smtClean="0">
                <a:latin typeface="Arial"/>
                <a:cs typeface="Arial"/>
              </a:rPr>
              <a:t>Εταιρεία,</a:t>
            </a:r>
            <a:br>
              <a:rPr lang="el-GR" dirty="0" smtClean="0">
                <a:latin typeface="Arial"/>
                <a:cs typeface="Arial"/>
              </a:rPr>
            </a:br>
            <a:r>
              <a:rPr lang="el-GR" sz="3600" dirty="0" smtClean="0">
                <a:latin typeface="Arial"/>
                <a:cs typeface="Arial"/>
              </a:rPr>
              <a:t>χαρακτηριστικά γνωρίσματα</a:t>
            </a:r>
            <a:endParaRPr lang="en-US" sz="3600" dirty="0"/>
          </a:p>
        </p:txBody>
      </p:sp>
      <p:sp>
        <p:nvSpPr>
          <p:cNvPr id="3" name="Content Placeholder 2"/>
          <p:cNvSpPr>
            <a:spLocks noGrp="1"/>
          </p:cNvSpPr>
          <p:nvPr>
            <p:ph idx="1"/>
          </p:nvPr>
        </p:nvSpPr>
        <p:spPr>
          <a:xfrm>
            <a:off x="739775" y="2526365"/>
            <a:ext cx="7662864" cy="3931402"/>
          </a:xfrm>
        </p:spPr>
        <p:txBody>
          <a:bodyPr>
            <a:normAutofit lnSpcReduction="10000"/>
          </a:bodyPr>
          <a:lstStyle/>
          <a:p>
            <a:pPr algn="just"/>
            <a:r>
              <a:rPr lang="el-GR" dirty="0">
                <a:latin typeface="Arial"/>
                <a:cs typeface="Arial"/>
              </a:rPr>
              <a:t>Για τον προσδιορισμό του φόρου εισοδήματος που βαρύνει το νομικό πρόσωπο της Ε.Ε. δεν μπορεί να υπολογισθεί επιχειρηματική αμοιβή σε ετερόρρυθμο εταίρο</a:t>
            </a:r>
            <a:r>
              <a:rPr lang="el-GR" dirty="0" smtClean="0">
                <a:latin typeface="Arial"/>
                <a:cs typeface="Arial"/>
              </a:rPr>
              <a:t>.</a:t>
            </a:r>
          </a:p>
          <a:p>
            <a:pPr algn="just"/>
            <a:r>
              <a:rPr lang="el-GR" dirty="0" smtClean="0">
                <a:latin typeface="Arial"/>
                <a:cs typeface="Arial"/>
              </a:rPr>
              <a:t>Υποχρέωση </a:t>
            </a:r>
            <a:r>
              <a:rPr lang="el-GR" dirty="0">
                <a:latin typeface="Arial"/>
                <a:cs typeface="Arial"/>
              </a:rPr>
              <a:t>ασφάλισης, σύμφωνα με το άρθρο 39 παρ. 7α ν. 4387/2016 έχουν και οι ετερόρρυθμοι εταίροι των προσωπικών εταιρειών</a:t>
            </a:r>
            <a:r>
              <a:rPr lang="el-GR" dirty="0" smtClean="0">
                <a:latin typeface="Arial"/>
                <a:cs typeface="Arial"/>
              </a:rPr>
              <a:t>.</a:t>
            </a:r>
          </a:p>
          <a:p>
            <a:pPr algn="just"/>
            <a:r>
              <a:rPr lang="el-GR" dirty="0">
                <a:latin typeface="Arial"/>
                <a:cs typeface="Arial"/>
              </a:rPr>
              <a:t>Κατά την κατανομή της ζημιάς χρήσεως στους εταίρους, τα ποσά ζημιάς που θα καταλογίζονται στους ετερόρρυθμους εταίρους δεν υπερβαίνουν τα όρια της ευθύνης τους</a:t>
            </a:r>
            <a:r>
              <a:rPr lang="el-GR" dirty="0" smtClean="0">
                <a:latin typeface="Arial"/>
                <a:cs typeface="Arial"/>
              </a:rPr>
              <a:t>.</a:t>
            </a:r>
            <a:r>
              <a:rPr lang="el-GR" dirty="0">
                <a:latin typeface="Arial"/>
                <a:cs typeface="Arial"/>
              </a:rPr>
              <a:t> </a:t>
            </a:r>
            <a:endParaRPr lang="el-GR" dirty="0" smtClean="0">
              <a:latin typeface="Arial"/>
              <a:cs typeface="Arial"/>
            </a:endParaRPr>
          </a:p>
          <a:p>
            <a:pPr algn="just"/>
            <a:endParaRPr lang="el-GR" dirty="0" smtClean="0">
              <a:latin typeface="Arial"/>
              <a:cs typeface="Arial"/>
            </a:endParaRPr>
          </a:p>
          <a:p>
            <a:pPr algn="just"/>
            <a:endParaRPr lang="en-US" dirty="0">
              <a:latin typeface="Arial"/>
              <a:cs typeface="Arial"/>
            </a:endParaRPr>
          </a:p>
        </p:txBody>
      </p:sp>
    </p:spTree>
    <p:extLst>
      <p:ext uri="{BB962C8B-B14F-4D97-AF65-F5344CB8AC3E}">
        <p14:creationId xmlns:p14="http://schemas.microsoft.com/office/powerpoint/2010/main" val="3006318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Γενικά για τις προσωπικές εταιρίες</a:t>
            </a:r>
            <a:endParaRPr lang="en-US" dirty="0">
              <a:latin typeface="Arial"/>
              <a:cs typeface="Arial"/>
            </a:endParaRPr>
          </a:p>
        </p:txBody>
      </p:sp>
      <p:sp>
        <p:nvSpPr>
          <p:cNvPr id="3" name="Content Placeholder 2"/>
          <p:cNvSpPr>
            <a:spLocks noGrp="1"/>
          </p:cNvSpPr>
          <p:nvPr>
            <p:ph idx="1"/>
          </p:nvPr>
        </p:nvSpPr>
        <p:spPr>
          <a:xfrm>
            <a:off x="739775" y="2364245"/>
            <a:ext cx="7662864" cy="4377232"/>
          </a:xfrm>
        </p:spPr>
        <p:txBody>
          <a:bodyPr>
            <a:normAutofit fontScale="85000" lnSpcReduction="20000"/>
          </a:bodyPr>
          <a:lstStyle/>
          <a:p>
            <a:pPr algn="just"/>
            <a:r>
              <a:rPr lang="el-GR" dirty="0">
                <a:latin typeface="Arial"/>
                <a:cs typeface="Arial"/>
              </a:rPr>
              <a:t>Ως ετήσιο εισόδημα των προσώπων που είναι μέλη προσωπικών εταιριών λαμβάνεται το γινόμενο του πολλαπλασιασμού των συνολικών κερδών της εταιρίας επί του ποσοστού συμμετοχής εκάστοτε μέλους σε αυτή. </a:t>
            </a:r>
            <a:endParaRPr lang="el-GR" dirty="0" smtClean="0">
              <a:latin typeface="Arial"/>
              <a:cs typeface="Arial"/>
            </a:endParaRPr>
          </a:p>
          <a:p>
            <a:pPr algn="just"/>
            <a:r>
              <a:rPr lang="el-GR" dirty="0" smtClean="0">
                <a:latin typeface="Arial"/>
                <a:cs typeface="Arial"/>
              </a:rPr>
              <a:t>Σε </a:t>
            </a:r>
            <a:r>
              <a:rPr lang="el-GR" dirty="0">
                <a:latin typeface="Arial"/>
                <a:cs typeface="Arial"/>
              </a:rPr>
              <a:t>περίπτωση ζημιών ή μηδενικών κερδών τα μέλη των προσωπικών εταιριών καταβάλλουν εισφορές, σύμφωνα με τη μηνιαία ελάχιστη βάση </a:t>
            </a:r>
            <a:r>
              <a:rPr lang="el-GR" dirty="0" smtClean="0">
                <a:latin typeface="Arial"/>
                <a:cs typeface="Arial"/>
              </a:rPr>
              <a:t>υπολογισμού, ήτοι, το προβλεπόμενο ποσοστό </a:t>
            </a:r>
            <a:r>
              <a:rPr lang="el-GR" dirty="0">
                <a:latin typeface="Arial"/>
                <a:cs typeface="Arial"/>
              </a:rPr>
              <a:t>εισφοράς </a:t>
            </a:r>
            <a:r>
              <a:rPr lang="el-GR" dirty="0" smtClean="0">
                <a:latin typeface="Arial"/>
                <a:cs typeface="Arial"/>
              </a:rPr>
              <a:t>επί του ποσού </a:t>
            </a:r>
            <a:r>
              <a:rPr lang="el-GR" dirty="0">
                <a:latin typeface="Arial"/>
                <a:cs typeface="Arial"/>
              </a:rPr>
              <a:t>που αντιστοιχεί στον </a:t>
            </a:r>
            <a:r>
              <a:rPr lang="el-GR" dirty="0" smtClean="0">
                <a:latin typeface="Arial"/>
                <a:cs typeface="Arial"/>
              </a:rPr>
              <a:t>εκάστοτε κατώτατο </a:t>
            </a:r>
            <a:r>
              <a:rPr lang="el-GR" dirty="0">
                <a:latin typeface="Arial"/>
                <a:cs typeface="Arial"/>
              </a:rPr>
              <a:t>βασικό μισθό άγαμου μισθωτού </a:t>
            </a:r>
            <a:r>
              <a:rPr lang="el-GR" dirty="0" smtClean="0">
                <a:latin typeface="Arial"/>
                <a:cs typeface="Arial"/>
              </a:rPr>
              <a:t>&gt; 25 </a:t>
            </a:r>
            <a:r>
              <a:rPr lang="el-GR" dirty="0">
                <a:latin typeface="Arial"/>
                <a:cs typeface="Arial"/>
              </a:rPr>
              <a:t>ετών</a:t>
            </a:r>
            <a:r>
              <a:rPr lang="el-GR" dirty="0" smtClean="0">
                <a:latin typeface="Arial"/>
                <a:cs typeface="Arial"/>
              </a:rPr>
              <a:t>.</a:t>
            </a:r>
          </a:p>
          <a:p>
            <a:pPr algn="just"/>
            <a:r>
              <a:rPr lang="el-GR" dirty="0" smtClean="0">
                <a:latin typeface="Arial"/>
                <a:cs typeface="Arial"/>
              </a:rPr>
              <a:t>Οι </a:t>
            </a:r>
            <a:r>
              <a:rPr lang="el-GR" dirty="0">
                <a:latin typeface="Arial"/>
                <a:cs typeface="Arial"/>
              </a:rPr>
              <a:t>ομόρρυθμοι εταίροι θα πρέπει να λάβουν υπόψη ότι στο εξής οι ασφαλιστικές εισφορές θα υπολογίζονται επί των καθαρών κερδών της επιχείρησης. </a:t>
            </a:r>
            <a:endParaRPr lang="el-GR" dirty="0" smtClean="0">
              <a:latin typeface="Arial"/>
              <a:cs typeface="Arial"/>
            </a:endParaRPr>
          </a:p>
          <a:p>
            <a:pPr algn="just"/>
            <a:r>
              <a:rPr lang="el-GR" dirty="0" smtClean="0">
                <a:latin typeface="Arial"/>
                <a:cs typeface="Arial"/>
              </a:rPr>
              <a:t>Για </a:t>
            </a:r>
            <a:r>
              <a:rPr lang="el-GR" dirty="0">
                <a:latin typeface="Arial"/>
                <a:cs typeface="Arial"/>
              </a:rPr>
              <a:t>πρώτη φορά ο υπολογισμός θα γίνει επί των κερδών του 2016 με συντελεστή 20% για την κύρια ασφάλιση και 6,95% για την επικουρική.</a:t>
            </a:r>
          </a:p>
          <a:p>
            <a:endParaRPr lang="en-US" dirty="0"/>
          </a:p>
        </p:txBody>
      </p:sp>
    </p:spTree>
    <p:extLst>
      <p:ext uri="{BB962C8B-B14F-4D97-AF65-F5344CB8AC3E}">
        <p14:creationId xmlns:p14="http://schemas.microsoft.com/office/powerpoint/2010/main" val="29433209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03076"/>
          </a:xfrm>
        </p:spPr>
        <p:txBody>
          <a:bodyPr/>
          <a:lstStyle/>
          <a:p>
            <a:r>
              <a:rPr lang="el-GR" dirty="0">
                <a:latin typeface="Arial"/>
                <a:cs typeface="Arial"/>
              </a:rPr>
              <a:t>Εταιρία Περιορισμένης Ευθύνης (Ε.Π.Ε.)</a:t>
            </a:r>
            <a:endParaRPr lang="en-US" dirty="0">
              <a:latin typeface="Arial"/>
              <a:cs typeface="Arial"/>
            </a:endParaRPr>
          </a:p>
        </p:txBody>
      </p:sp>
      <p:sp>
        <p:nvSpPr>
          <p:cNvPr id="3" name="Content Placeholder 2"/>
          <p:cNvSpPr>
            <a:spLocks noGrp="1"/>
          </p:cNvSpPr>
          <p:nvPr>
            <p:ph idx="1"/>
          </p:nvPr>
        </p:nvSpPr>
        <p:spPr>
          <a:xfrm>
            <a:off x="581000" y="2485835"/>
            <a:ext cx="7821639" cy="4242133"/>
          </a:xfrm>
        </p:spPr>
        <p:txBody>
          <a:bodyPr>
            <a:normAutofit fontScale="85000" lnSpcReduction="20000"/>
          </a:bodyPr>
          <a:lstStyle/>
          <a:p>
            <a:pPr algn="just"/>
            <a:r>
              <a:rPr lang="el-GR" dirty="0" smtClean="0">
                <a:latin typeface="Arial"/>
                <a:cs typeface="Arial"/>
              </a:rPr>
              <a:t>Η Ε.Π.Ε. </a:t>
            </a:r>
            <a:r>
              <a:rPr lang="el-GR" dirty="0">
                <a:latin typeface="Arial"/>
                <a:cs typeface="Arial"/>
              </a:rPr>
              <a:t>συστήνεται τουλάχιστον από </a:t>
            </a:r>
            <a:r>
              <a:rPr lang="el-GR" dirty="0" smtClean="0">
                <a:latin typeface="Arial"/>
                <a:cs typeface="Arial"/>
              </a:rPr>
              <a:t>2 πρόσωπα </a:t>
            </a:r>
            <a:r>
              <a:rPr lang="el-GR" dirty="0">
                <a:latin typeface="Arial"/>
                <a:cs typeface="Arial"/>
              </a:rPr>
              <a:t>είτε φυσικά είτε νομικά. Ωστόσο, αρκεί ένα πρόσωπο φυσικό ή </a:t>
            </a:r>
            <a:r>
              <a:rPr lang="el-GR" dirty="0" smtClean="0">
                <a:latin typeface="Arial"/>
                <a:cs typeface="Arial"/>
              </a:rPr>
              <a:t>νομικό </a:t>
            </a:r>
            <a:r>
              <a:rPr lang="el-GR" dirty="0">
                <a:latin typeface="Arial"/>
                <a:cs typeface="Arial"/>
              </a:rPr>
              <a:t>(μονοπρόσωπη </a:t>
            </a:r>
            <a:r>
              <a:rPr lang="el-GR" dirty="0" smtClean="0">
                <a:latin typeface="Arial"/>
                <a:cs typeface="Arial"/>
              </a:rPr>
              <a:t>Ε.Π.Ε.) </a:t>
            </a:r>
            <a:r>
              <a:rPr lang="el-GR" dirty="0">
                <a:latin typeface="Arial"/>
                <a:cs typeface="Arial"/>
              </a:rPr>
              <a:t>υπό </a:t>
            </a:r>
            <a:r>
              <a:rPr lang="el-GR" dirty="0" smtClean="0">
                <a:latin typeface="Arial"/>
                <a:cs typeface="Arial"/>
              </a:rPr>
              <a:t>προϋποθέσεις</a:t>
            </a:r>
            <a:r>
              <a:rPr lang="en-US" dirty="0">
                <a:latin typeface="Arial"/>
                <a:cs typeface="Arial"/>
              </a:rPr>
              <a:t>:</a:t>
            </a:r>
            <a:endParaRPr lang="el-GR" dirty="0" smtClean="0">
              <a:latin typeface="Arial"/>
              <a:cs typeface="Arial"/>
            </a:endParaRPr>
          </a:p>
          <a:p>
            <a:pPr lvl="1" algn="just"/>
            <a:r>
              <a:rPr lang="el-GR" dirty="0">
                <a:latin typeface="Arial"/>
                <a:cs typeface="Arial"/>
              </a:rPr>
              <a:t>Δ</a:t>
            </a:r>
            <a:r>
              <a:rPr lang="el-GR" dirty="0" smtClean="0">
                <a:latin typeface="Arial"/>
                <a:cs typeface="Arial"/>
              </a:rPr>
              <a:t>εν </a:t>
            </a:r>
            <a:r>
              <a:rPr lang="el-GR" dirty="0">
                <a:latin typeface="Arial"/>
                <a:cs typeface="Arial"/>
              </a:rPr>
              <a:t>επιτρέπεται εφόσον έχει </a:t>
            </a:r>
            <a:r>
              <a:rPr lang="el-GR" dirty="0" smtClean="0">
                <a:latin typeface="Arial"/>
                <a:cs typeface="Arial"/>
              </a:rPr>
              <a:t>ήδη ιδρυθεί </a:t>
            </a:r>
            <a:r>
              <a:rPr lang="el-GR" dirty="0">
                <a:latin typeface="Arial"/>
                <a:cs typeface="Arial"/>
              </a:rPr>
              <a:t>μονοπρόσωπη ΕΠΕ από φυσικό ή νομικό πρόσωπο αυτό να ιδρύσει </a:t>
            </a:r>
            <a:r>
              <a:rPr lang="el-GR" dirty="0" smtClean="0">
                <a:latin typeface="Arial"/>
                <a:cs typeface="Arial"/>
              </a:rPr>
              <a:t>νέα μονοπρόσωπη </a:t>
            </a:r>
            <a:r>
              <a:rPr lang="el-GR" dirty="0">
                <a:latin typeface="Arial"/>
                <a:cs typeface="Arial"/>
              </a:rPr>
              <a:t>ΕΠΕ. </a:t>
            </a:r>
            <a:endParaRPr lang="el-GR" dirty="0" smtClean="0">
              <a:latin typeface="Arial"/>
              <a:cs typeface="Arial"/>
            </a:endParaRPr>
          </a:p>
          <a:p>
            <a:pPr lvl="1" algn="just"/>
            <a:r>
              <a:rPr lang="el-GR" dirty="0">
                <a:latin typeface="Arial"/>
                <a:cs typeface="Arial"/>
              </a:rPr>
              <a:t>Μ</a:t>
            </a:r>
            <a:r>
              <a:rPr lang="el-GR" dirty="0" smtClean="0">
                <a:latin typeface="Arial"/>
                <a:cs typeface="Arial"/>
              </a:rPr>
              <a:t>ονοπρόσωπη Ε.Π.Ε. </a:t>
            </a:r>
            <a:r>
              <a:rPr lang="el-GR" dirty="0">
                <a:latin typeface="Arial"/>
                <a:cs typeface="Arial"/>
              </a:rPr>
              <a:t>δεν μπορεί να γίνει μοναδικός εταίρος </a:t>
            </a:r>
            <a:r>
              <a:rPr lang="el-GR" dirty="0" smtClean="0">
                <a:latin typeface="Arial"/>
                <a:cs typeface="Arial"/>
              </a:rPr>
              <a:t>άλλης μονοπρόσωπης Ε.Π.Ε.</a:t>
            </a:r>
          </a:p>
          <a:p>
            <a:pPr algn="just"/>
            <a:r>
              <a:rPr lang="el-GR" dirty="0">
                <a:latin typeface="Arial"/>
                <a:cs typeface="Arial"/>
              </a:rPr>
              <a:t>Η εταιρεία περιορισμένης ευθύνης είναι μικτή εταιρεία (ανάμεσα στις προσωπικές και </a:t>
            </a:r>
            <a:r>
              <a:rPr lang="el-GR" dirty="0" smtClean="0">
                <a:latin typeface="Arial"/>
                <a:cs typeface="Arial"/>
              </a:rPr>
              <a:t>την κεφαλαιουχική </a:t>
            </a:r>
            <a:r>
              <a:rPr lang="el-GR" dirty="0">
                <a:latin typeface="Arial"/>
                <a:cs typeface="Arial"/>
              </a:rPr>
              <a:t>εταιρεία) με νομική προσωπικότητα, για τα χρέη της οποίας ευθύνεται μόνο </a:t>
            </a:r>
            <a:r>
              <a:rPr lang="el-GR" dirty="0" smtClean="0">
                <a:latin typeface="Arial"/>
                <a:cs typeface="Arial"/>
              </a:rPr>
              <a:t>η ίδια </a:t>
            </a:r>
            <a:r>
              <a:rPr lang="el-GR" dirty="0">
                <a:latin typeface="Arial"/>
                <a:cs typeface="Arial"/>
              </a:rPr>
              <a:t>με την περιουσία της</a:t>
            </a:r>
            <a:r>
              <a:rPr lang="el-GR" dirty="0" smtClean="0">
                <a:latin typeface="Arial"/>
                <a:cs typeface="Arial"/>
              </a:rPr>
              <a:t>.</a:t>
            </a:r>
          </a:p>
          <a:p>
            <a:pPr algn="just"/>
            <a:r>
              <a:rPr lang="el-GR" dirty="0">
                <a:latin typeface="Arial"/>
                <a:cs typeface="Arial"/>
              </a:rPr>
              <a:t>Ο διαχειριστής της Ε.Π.Ε., που μπορεί να διοικεί την εταιρεία ως να είναι ο μοναδικός ιδιοκτήτης, έχει προσωπική ευθύνη για παράνομες πράξεις της εταιρείας και τυχόν </a:t>
            </a:r>
            <a:r>
              <a:rPr lang="el-GR" u="sng" dirty="0">
                <a:latin typeface="Arial"/>
                <a:cs typeface="Arial"/>
              </a:rPr>
              <a:t>παράνομη</a:t>
            </a:r>
            <a:r>
              <a:rPr lang="el-GR" dirty="0">
                <a:latin typeface="Arial"/>
                <a:cs typeface="Arial"/>
              </a:rPr>
              <a:t> πτώχευσή της, με όριο το σύνολο της κινητής και ακίνητης περιουσίας του.</a:t>
            </a:r>
            <a:endParaRPr lang="en-US" dirty="0">
              <a:latin typeface="Arial"/>
              <a:cs typeface="Arial"/>
            </a:endParaRPr>
          </a:p>
        </p:txBody>
      </p:sp>
    </p:spTree>
    <p:extLst>
      <p:ext uri="{BB962C8B-B14F-4D97-AF65-F5344CB8AC3E}">
        <p14:creationId xmlns:p14="http://schemas.microsoft.com/office/powerpoint/2010/main" val="23645867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Αξιολόγηση επιχειρηματικής ιδέας</a:t>
            </a:r>
            <a:endParaRPr lang="en-US" dirty="0">
              <a:latin typeface="Arial"/>
              <a:cs typeface="Arial"/>
            </a:endParaRPr>
          </a:p>
        </p:txBody>
      </p:sp>
      <p:sp>
        <p:nvSpPr>
          <p:cNvPr id="3" name="Content Placeholder 2"/>
          <p:cNvSpPr>
            <a:spLocks noGrp="1"/>
          </p:cNvSpPr>
          <p:nvPr>
            <p:ph type="body" idx="1"/>
          </p:nvPr>
        </p:nvSpPr>
        <p:spPr/>
        <p:txBody>
          <a:bodyPr>
            <a:normAutofit/>
          </a:bodyPr>
          <a:lstStyle/>
          <a:p>
            <a:endParaRPr lang="en-US" dirty="0">
              <a:latin typeface="Arial"/>
              <a:cs typeface="Arial"/>
            </a:endParaRPr>
          </a:p>
        </p:txBody>
      </p:sp>
    </p:spTree>
    <p:extLst>
      <p:ext uri="{BB962C8B-B14F-4D97-AF65-F5344CB8AC3E}">
        <p14:creationId xmlns:p14="http://schemas.microsoft.com/office/powerpoint/2010/main" val="3117354827"/>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Ε.Π.Ε</a:t>
            </a:r>
            <a:r>
              <a:rPr lang="el-GR" dirty="0">
                <a:latin typeface="Arial"/>
                <a:cs typeface="Arial"/>
              </a:rPr>
              <a:t>., </a:t>
            </a:r>
            <a:r>
              <a:rPr lang="el-GR" sz="3600" dirty="0">
                <a:latin typeface="Arial"/>
                <a:cs typeface="Arial"/>
              </a:rPr>
              <a:t>συνέχεια</a:t>
            </a:r>
            <a:endParaRPr lang="en-US" dirty="0"/>
          </a:p>
        </p:txBody>
      </p:sp>
      <p:sp>
        <p:nvSpPr>
          <p:cNvPr id="3" name="Content Placeholder 2"/>
          <p:cNvSpPr>
            <a:spLocks noGrp="1"/>
          </p:cNvSpPr>
          <p:nvPr>
            <p:ph idx="1"/>
          </p:nvPr>
        </p:nvSpPr>
        <p:spPr>
          <a:xfrm>
            <a:off x="739775" y="2323715"/>
            <a:ext cx="7662864" cy="4534285"/>
          </a:xfrm>
        </p:spPr>
        <p:txBody>
          <a:bodyPr>
            <a:normAutofit fontScale="92500" lnSpcReduction="20000"/>
          </a:bodyPr>
          <a:lstStyle/>
          <a:p>
            <a:pPr algn="just"/>
            <a:r>
              <a:rPr lang="el-GR" dirty="0">
                <a:latin typeface="Arial"/>
                <a:cs typeface="Arial"/>
              </a:rPr>
              <a:t>Σύμφωνα με το άρθρο 3 του Ν.3190/1955, η </a:t>
            </a:r>
            <a:r>
              <a:rPr lang="el-GR" dirty="0" smtClean="0">
                <a:latin typeface="Arial"/>
                <a:cs typeface="Arial"/>
              </a:rPr>
              <a:t>Εταιρεία Περιορισμένης </a:t>
            </a:r>
            <a:r>
              <a:rPr lang="el-GR" dirty="0">
                <a:latin typeface="Arial"/>
                <a:cs typeface="Arial"/>
              </a:rPr>
              <a:t>Ευθύνης είναι εμπορική, έστω και αν ο σκοπός αυτής δεν είναι </a:t>
            </a:r>
            <a:r>
              <a:rPr lang="el-GR" dirty="0" smtClean="0">
                <a:latin typeface="Arial"/>
                <a:cs typeface="Arial"/>
              </a:rPr>
              <a:t>εμπορική επιχείρηση.</a:t>
            </a:r>
          </a:p>
          <a:p>
            <a:r>
              <a:rPr lang="el-GR" dirty="0">
                <a:solidFill>
                  <a:srgbClr val="FF0000"/>
                </a:solidFill>
                <a:latin typeface="Arial"/>
                <a:cs typeface="Arial"/>
              </a:rPr>
              <a:t>Α</a:t>
            </a:r>
            <a:r>
              <a:rPr lang="el-GR" dirty="0" smtClean="0">
                <a:solidFill>
                  <a:srgbClr val="FF0000"/>
                </a:solidFill>
                <a:latin typeface="Arial"/>
                <a:cs typeface="Arial"/>
              </a:rPr>
              <a:t>παγορεύεται</a:t>
            </a:r>
            <a:r>
              <a:rPr lang="el-GR" dirty="0" smtClean="0">
                <a:latin typeface="Arial"/>
                <a:cs typeface="Arial"/>
              </a:rPr>
              <a:t> </a:t>
            </a:r>
            <a:r>
              <a:rPr lang="el-GR" dirty="0">
                <a:latin typeface="Arial"/>
                <a:cs typeface="Arial"/>
              </a:rPr>
              <a:t>η άσκηση ορισμένων δραστηριοτήτων, </a:t>
            </a:r>
            <a:r>
              <a:rPr lang="el-GR" dirty="0" smtClean="0">
                <a:latin typeface="Arial"/>
                <a:cs typeface="Arial"/>
              </a:rPr>
              <a:t>όπως</a:t>
            </a:r>
          </a:p>
          <a:p>
            <a:pPr lvl="1"/>
            <a:r>
              <a:rPr lang="el-GR" dirty="0" smtClean="0">
                <a:latin typeface="Arial"/>
                <a:cs typeface="Arial"/>
              </a:rPr>
              <a:t>τραπεζικές, </a:t>
            </a:r>
          </a:p>
          <a:p>
            <a:pPr lvl="1"/>
            <a:r>
              <a:rPr lang="el-GR" dirty="0" smtClean="0">
                <a:latin typeface="Arial"/>
                <a:cs typeface="Arial"/>
              </a:rPr>
              <a:t>ασφαλιστικές</a:t>
            </a:r>
            <a:r>
              <a:rPr lang="el-GR" dirty="0">
                <a:latin typeface="Arial"/>
                <a:cs typeface="Arial"/>
              </a:rPr>
              <a:t>, </a:t>
            </a:r>
          </a:p>
          <a:p>
            <a:pPr lvl="1"/>
            <a:r>
              <a:rPr lang="el-GR" dirty="0" smtClean="0">
                <a:latin typeface="Arial"/>
                <a:cs typeface="Arial"/>
              </a:rPr>
              <a:t>χρηματιστηριακές</a:t>
            </a:r>
            <a:r>
              <a:rPr lang="el-GR" dirty="0">
                <a:latin typeface="Arial"/>
                <a:cs typeface="Arial"/>
              </a:rPr>
              <a:t>, </a:t>
            </a:r>
            <a:endParaRPr lang="el-GR" dirty="0" smtClean="0">
              <a:latin typeface="Arial"/>
              <a:cs typeface="Arial"/>
            </a:endParaRPr>
          </a:p>
          <a:p>
            <a:pPr lvl="1"/>
            <a:r>
              <a:rPr lang="el-GR" dirty="0" smtClean="0">
                <a:latin typeface="Arial"/>
                <a:cs typeface="Arial"/>
              </a:rPr>
              <a:t>διαχείριση </a:t>
            </a:r>
            <a:r>
              <a:rPr lang="el-GR" dirty="0">
                <a:latin typeface="Arial"/>
                <a:cs typeface="Arial"/>
              </a:rPr>
              <a:t>χαρτοφυλακίου αξιόγραφων, </a:t>
            </a:r>
            <a:endParaRPr lang="el-GR" dirty="0" smtClean="0">
              <a:latin typeface="Arial"/>
              <a:cs typeface="Arial"/>
            </a:endParaRPr>
          </a:p>
          <a:p>
            <a:pPr lvl="1"/>
            <a:r>
              <a:rPr lang="el-GR" dirty="0" smtClean="0">
                <a:latin typeface="Arial"/>
                <a:cs typeface="Arial"/>
              </a:rPr>
              <a:t>διαχείριση αμοιβαίων </a:t>
            </a:r>
            <a:r>
              <a:rPr lang="el-GR" dirty="0">
                <a:latin typeface="Arial"/>
                <a:cs typeface="Arial"/>
              </a:rPr>
              <a:t>κεφαλαίων, </a:t>
            </a:r>
            <a:endParaRPr lang="el-GR" dirty="0" smtClean="0">
              <a:latin typeface="Arial"/>
              <a:cs typeface="Arial"/>
            </a:endParaRPr>
          </a:p>
          <a:p>
            <a:pPr lvl="1"/>
            <a:r>
              <a:rPr lang="el-GR" dirty="0" smtClean="0">
                <a:latin typeface="Arial"/>
                <a:cs typeface="Arial"/>
              </a:rPr>
              <a:t>χρηματοδοτική </a:t>
            </a:r>
            <a:r>
              <a:rPr lang="el-GR" dirty="0">
                <a:latin typeface="Arial"/>
                <a:cs typeface="Arial"/>
              </a:rPr>
              <a:t>μίσθωση, </a:t>
            </a:r>
            <a:endParaRPr lang="el-GR" dirty="0" smtClean="0">
              <a:latin typeface="Arial"/>
              <a:cs typeface="Arial"/>
            </a:endParaRPr>
          </a:p>
          <a:p>
            <a:pPr lvl="1"/>
            <a:r>
              <a:rPr lang="el-GR" dirty="0" smtClean="0">
                <a:latin typeface="Arial"/>
                <a:cs typeface="Arial"/>
              </a:rPr>
              <a:t>πρακτορεία </a:t>
            </a:r>
            <a:r>
              <a:rPr lang="el-GR" dirty="0">
                <a:latin typeface="Arial"/>
                <a:cs typeface="Arial"/>
              </a:rPr>
              <a:t>επιχειρηματικών απαιτήσεων</a:t>
            </a:r>
            <a:r>
              <a:rPr lang="el-GR" dirty="0" smtClean="0">
                <a:latin typeface="Arial"/>
                <a:cs typeface="Arial"/>
              </a:rPr>
              <a:t>, </a:t>
            </a:r>
          </a:p>
          <a:p>
            <a:pPr lvl="1"/>
            <a:r>
              <a:rPr lang="el-GR" dirty="0" smtClean="0">
                <a:latin typeface="Arial"/>
                <a:cs typeface="Arial"/>
              </a:rPr>
              <a:t>προώθηση </a:t>
            </a:r>
            <a:r>
              <a:rPr lang="el-GR" dirty="0">
                <a:latin typeface="Arial"/>
                <a:cs typeface="Arial"/>
              </a:rPr>
              <a:t>και υλοποίηση επενδύσεων υψηλής τεχνολογίας (μόνο venture capital) </a:t>
            </a:r>
            <a:r>
              <a:rPr lang="el-GR" dirty="0" smtClean="0">
                <a:latin typeface="Arial"/>
                <a:cs typeface="Arial"/>
              </a:rPr>
              <a:t>και </a:t>
            </a:r>
          </a:p>
          <a:p>
            <a:pPr lvl="1"/>
            <a:r>
              <a:rPr lang="el-GR" dirty="0" smtClean="0">
                <a:latin typeface="Arial"/>
                <a:cs typeface="Arial"/>
              </a:rPr>
              <a:t>αθλητικές </a:t>
            </a:r>
            <a:r>
              <a:rPr lang="el-GR" dirty="0">
                <a:latin typeface="Arial"/>
                <a:cs typeface="Arial"/>
              </a:rPr>
              <a:t>δραστηριότητες.</a:t>
            </a:r>
            <a:endParaRPr lang="en-US" dirty="0">
              <a:latin typeface="Arial"/>
              <a:cs typeface="Arial"/>
            </a:endParaRPr>
          </a:p>
        </p:txBody>
      </p:sp>
    </p:spTree>
    <p:extLst>
      <p:ext uri="{BB962C8B-B14F-4D97-AF65-F5344CB8AC3E}">
        <p14:creationId xmlns:p14="http://schemas.microsoft.com/office/powerpoint/2010/main" val="905078856"/>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Β</a:t>
            </a:r>
            <a:r>
              <a:rPr lang="el-GR" dirty="0" smtClean="0">
                <a:latin typeface="Arial"/>
                <a:cs typeface="Arial"/>
              </a:rPr>
              <a:t>ασικά χαρακτηριστικά της Ε.Π.Ε.</a:t>
            </a:r>
            <a:endParaRPr lang="en-US" dirty="0">
              <a:latin typeface="Arial"/>
              <a:cs typeface="Arial"/>
            </a:endParaRPr>
          </a:p>
        </p:txBody>
      </p:sp>
      <p:sp>
        <p:nvSpPr>
          <p:cNvPr id="3" name="Content Placeholder 2"/>
          <p:cNvSpPr>
            <a:spLocks noGrp="1"/>
          </p:cNvSpPr>
          <p:nvPr>
            <p:ph idx="1"/>
          </p:nvPr>
        </p:nvSpPr>
        <p:spPr>
          <a:xfrm>
            <a:off x="739775" y="2310206"/>
            <a:ext cx="7662864" cy="4404251"/>
          </a:xfrm>
        </p:spPr>
        <p:txBody>
          <a:bodyPr>
            <a:normAutofit fontScale="77500" lnSpcReduction="20000"/>
          </a:bodyPr>
          <a:lstStyle/>
          <a:p>
            <a:pPr algn="just"/>
            <a:r>
              <a:rPr lang="el-GR" dirty="0">
                <a:latin typeface="Arial"/>
                <a:cs typeface="Arial"/>
              </a:rPr>
              <a:t>Κάθε εταίρος μετέχει στην εταιρεία μόνον με μία μερίδα συμμετοχής και με περισσότερα εταιρικά μερίδια, τα οποία αποτελούν την μερίδα συμμετοχής του, αν η εισφορά του είναι πολλαπλάσια του ελάχιστου ποσού της μερίδας συμμετοχής σύμφωνα με το </a:t>
            </a:r>
            <a:r>
              <a:rPr lang="el-GR" dirty="0" smtClean="0">
                <a:latin typeface="Arial"/>
                <a:cs typeface="Arial"/>
              </a:rPr>
              <a:t>καταστατικό.</a:t>
            </a:r>
            <a:endParaRPr lang="el-GR" u="sng" dirty="0">
              <a:latin typeface="Arial"/>
              <a:cs typeface="Arial"/>
            </a:endParaRPr>
          </a:p>
          <a:p>
            <a:pPr algn="just"/>
            <a:r>
              <a:rPr lang="el-GR" dirty="0" smtClean="0">
                <a:latin typeface="Arial"/>
                <a:cs typeface="Arial"/>
              </a:rPr>
              <a:t>Συγκεκριμένοι </a:t>
            </a:r>
            <a:r>
              <a:rPr lang="el-GR" dirty="0">
                <a:latin typeface="Arial"/>
                <a:cs typeface="Arial"/>
              </a:rPr>
              <a:t>όροι δημοσιότητας κατά την ίδρυσή της αλλά και καθ’ όλη τη </a:t>
            </a:r>
            <a:r>
              <a:rPr lang="el-GR" dirty="0" smtClean="0">
                <a:latin typeface="Arial"/>
                <a:cs typeface="Arial"/>
              </a:rPr>
              <a:t>διάρκεια της </a:t>
            </a:r>
            <a:r>
              <a:rPr lang="el-GR" dirty="0">
                <a:latin typeface="Arial"/>
                <a:cs typeface="Arial"/>
              </a:rPr>
              <a:t>ζωής της.</a:t>
            </a:r>
          </a:p>
          <a:p>
            <a:pPr algn="just"/>
            <a:r>
              <a:rPr lang="el-GR" dirty="0" smtClean="0">
                <a:latin typeface="Arial"/>
                <a:cs typeface="Arial"/>
              </a:rPr>
              <a:t>Η </a:t>
            </a:r>
            <a:r>
              <a:rPr lang="el-GR" dirty="0">
                <a:latin typeface="Arial"/>
                <a:cs typeface="Arial"/>
              </a:rPr>
              <a:t>ορισμένη διάρκειά της (αν και η παράλειψη αναγραφής της διάρκειας δεν </a:t>
            </a:r>
            <a:r>
              <a:rPr lang="el-GR" dirty="0" smtClean="0">
                <a:latin typeface="Arial"/>
                <a:cs typeface="Arial"/>
              </a:rPr>
              <a:t>αποτελεί λόγο </a:t>
            </a:r>
            <a:r>
              <a:rPr lang="el-GR" dirty="0">
                <a:latin typeface="Arial"/>
                <a:cs typeface="Arial"/>
              </a:rPr>
              <a:t>ακυρότητας της εταιρείας).</a:t>
            </a:r>
          </a:p>
          <a:p>
            <a:pPr algn="just"/>
            <a:r>
              <a:rPr lang="el-GR" dirty="0" smtClean="0">
                <a:latin typeface="Arial"/>
                <a:cs typeface="Arial"/>
              </a:rPr>
              <a:t>Η </a:t>
            </a:r>
            <a:r>
              <a:rPr lang="el-GR" dirty="0">
                <a:latin typeface="Arial"/>
                <a:cs typeface="Arial"/>
              </a:rPr>
              <a:t>περιορισμένη ευθύνη των εταίρων.</a:t>
            </a:r>
          </a:p>
          <a:p>
            <a:pPr algn="just"/>
            <a:r>
              <a:rPr lang="el-GR" dirty="0" smtClean="0">
                <a:latin typeface="Arial"/>
                <a:cs typeface="Arial"/>
              </a:rPr>
              <a:t>Η </a:t>
            </a:r>
            <a:r>
              <a:rPr lang="el-GR" dirty="0">
                <a:latin typeface="Arial"/>
                <a:cs typeface="Arial"/>
              </a:rPr>
              <a:t>λήψη αποφάσεων κατά πλειοψηφία πλέον του μισού του όλου αριθμού </a:t>
            </a:r>
            <a:r>
              <a:rPr lang="el-GR" dirty="0" smtClean="0">
                <a:latin typeface="Arial"/>
                <a:cs typeface="Arial"/>
              </a:rPr>
              <a:t>των εταίρων</a:t>
            </a:r>
            <a:r>
              <a:rPr lang="el-GR" dirty="0">
                <a:latin typeface="Arial"/>
                <a:cs typeface="Arial"/>
              </a:rPr>
              <a:t>, που εκπροσωπούν πλέον του μισού του όλου εταιρικού κεφαλαίου.</a:t>
            </a:r>
          </a:p>
          <a:p>
            <a:pPr algn="just"/>
            <a:r>
              <a:rPr lang="el-GR" dirty="0" smtClean="0">
                <a:latin typeface="Arial"/>
                <a:cs typeface="Arial"/>
              </a:rPr>
              <a:t>Η </a:t>
            </a:r>
            <a:r>
              <a:rPr lang="el-GR" dirty="0">
                <a:latin typeface="Arial"/>
                <a:cs typeface="Arial"/>
              </a:rPr>
              <a:t>ύπαρξη δύο οργάνων, της Γενικής Συνέλευσης των εταίρων και του Διαχειριστή </a:t>
            </a:r>
            <a:r>
              <a:rPr lang="el-GR" dirty="0" smtClean="0">
                <a:latin typeface="Arial"/>
                <a:cs typeface="Arial"/>
              </a:rPr>
              <a:t>ή Διαχειριστών.</a:t>
            </a:r>
          </a:p>
          <a:p>
            <a:endParaRPr lang="el-GR" dirty="0"/>
          </a:p>
        </p:txBody>
      </p:sp>
    </p:spTree>
    <p:extLst>
      <p:ext uri="{BB962C8B-B14F-4D97-AF65-F5344CB8AC3E}">
        <p14:creationId xmlns:p14="http://schemas.microsoft.com/office/powerpoint/2010/main" val="10287348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Πλεονεκτήματα</a:t>
            </a:r>
            <a:br>
              <a:rPr lang="el-GR" dirty="0">
                <a:latin typeface="Arial"/>
                <a:cs typeface="Arial"/>
              </a:rPr>
            </a:br>
            <a:r>
              <a:rPr lang="el-GR" dirty="0" smtClean="0">
                <a:latin typeface="Arial"/>
                <a:cs typeface="Arial"/>
              </a:rPr>
              <a:t>της Ε.Π.Ε.</a:t>
            </a:r>
            <a:endParaRPr lang="en-US" dirty="0"/>
          </a:p>
        </p:txBody>
      </p:sp>
      <p:sp>
        <p:nvSpPr>
          <p:cNvPr id="3" name="Content Placeholder 2"/>
          <p:cNvSpPr>
            <a:spLocks noGrp="1"/>
          </p:cNvSpPr>
          <p:nvPr>
            <p:ph idx="1"/>
          </p:nvPr>
        </p:nvSpPr>
        <p:spPr>
          <a:xfrm>
            <a:off x="739775" y="2337226"/>
            <a:ext cx="7662864" cy="4242132"/>
          </a:xfrm>
        </p:spPr>
        <p:txBody>
          <a:bodyPr>
            <a:normAutofit fontScale="85000" lnSpcReduction="20000"/>
          </a:bodyPr>
          <a:lstStyle/>
          <a:p>
            <a:pPr algn="just"/>
            <a:r>
              <a:rPr lang="el-GR" dirty="0" smtClean="0">
                <a:latin typeface="Arial"/>
                <a:cs typeface="Arial"/>
              </a:rPr>
              <a:t>Περιορισμένη </a:t>
            </a:r>
            <a:r>
              <a:rPr lang="el-GR" dirty="0">
                <a:latin typeface="Arial"/>
                <a:cs typeface="Arial"/>
              </a:rPr>
              <a:t>ευθύνη των εταίρων για τις υποχρεώσεις της εταιρείας (μέχρι του ποσού της εισφοράς τους στο εταιρικό κεφάλαιο)</a:t>
            </a:r>
          </a:p>
          <a:p>
            <a:pPr algn="just"/>
            <a:r>
              <a:rPr lang="el-GR" dirty="0">
                <a:latin typeface="Arial"/>
                <a:cs typeface="Arial"/>
              </a:rPr>
              <a:t>Απουσία ελαχίστου αρχικού κεφαλαίου – Καταργήθηκε με το </a:t>
            </a:r>
            <a:r>
              <a:rPr lang="el-GR" dirty="0" smtClean="0">
                <a:latin typeface="Arial"/>
                <a:cs typeface="Arial"/>
              </a:rPr>
              <a:t>ν</a:t>
            </a:r>
            <a:r>
              <a:rPr lang="el-GR" dirty="0">
                <a:latin typeface="Arial"/>
                <a:cs typeface="Arial"/>
              </a:rPr>
              <a:t>.</a:t>
            </a:r>
            <a:r>
              <a:rPr lang="el-GR" dirty="0" smtClean="0">
                <a:latin typeface="Arial"/>
                <a:cs typeface="Arial"/>
              </a:rPr>
              <a:t>4156</a:t>
            </a:r>
            <a:r>
              <a:rPr lang="el-GR" dirty="0">
                <a:latin typeface="Arial"/>
                <a:cs typeface="Arial"/>
              </a:rPr>
              <a:t>/2013</a:t>
            </a:r>
          </a:p>
          <a:p>
            <a:pPr algn="just"/>
            <a:r>
              <a:rPr lang="el-GR" dirty="0">
                <a:latin typeface="Arial"/>
                <a:cs typeface="Arial"/>
              </a:rPr>
              <a:t>Ευελιξία στη λήψη αποφάσεων σε σχέση με μια Α.Ε.</a:t>
            </a:r>
          </a:p>
          <a:p>
            <a:pPr algn="just"/>
            <a:r>
              <a:rPr lang="el-GR" dirty="0">
                <a:latin typeface="Arial"/>
                <a:cs typeface="Arial"/>
              </a:rPr>
              <a:t>Βελτιωμένη πιστοληπτική ικανότητα λόγω της τήρησης διπλογραφικών βιβλίων</a:t>
            </a:r>
          </a:p>
          <a:p>
            <a:pPr algn="just"/>
            <a:r>
              <a:rPr lang="el-GR" dirty="0">
                <a:latin typeface="Arial"/>
                <a:cs typeface="Arial"/>
              </a:rPr>
              <a:t>Γρήγορη και εύκολη διαδικασία σύστασης μέσω της «Υπηρεσίας Μιας Στάσης»</a:t>
            </a:r>
          </a:p>
          <a:p>
            <a:pPr algn="just"/>
            <a:r>
              <a:rPr lang="el-GR" dirty="0">
                <a:latin typeface="Arial"/>
                <a:cs typeface="Arial"/>
              </a:rPr>
              <a:t>Δυνατότητα </a:t>
            </a:r>
            <a:r>
              <a:rPr lang="el-GR" dirty="0" smtClean="0">
                <a:latin typeface="Arial"/>
                <a:cs typeface="Arial"/>
              </a:rPr>
              <a:t>συγκέντρωσης </a:t>
            </a:r>
            <a:r>
              <a:rPr lang="el-GR" dirty="0">
                <a:latin typeface="Arial"/>
                <a:cs typeface="Arial"/>
              </a:rPr>
              <a:t>μεγαλύτερου αρχικού κεφαλαίου έναντι των (Ο.Ε., Ε.Ε.)</a:t>
            </a:r>
            <a:endParaRPr lang="en-US" dirty="0">
              <a:latin typeface="Arial"/>
              <a:cs typeface="Arial"/>
            </a:endParaRPr>
          </a:p>
        </p:txBody>
      </p:sp>
    </p:spTree>
    <p:extLst>
      <p:ext uri="{BB962C8B-B14F-4D97-AF65-F5344CB8AC3E}">
        <p14:creationId xmlns:p14="http://schemas.microsoft.com/office/powerpoint/2010/main" val="17963450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57116"/>
          </a:xfrm>
        </p:spPr>
        <p:txBody>
          <a:bodyPr/>
          <a:lstStyle/>
          <a:p>
            <a:r>
              <a:rPr lang="el-GR" dirty="0" smtClean="0">
                <a:latin typeface="Arial"/>
                <a:cs typeface="Arial"/>
              </a:rPr>
              <a:t>Μειονεκτήματα</a:t>
            </a:r>
            <a:r>
              <a:rPr lang="el-GR" dirty="0">
                <a:latin typeface="Arial"/>
                <a:cs typeface="Arial"/>
              </a:rPr>
              <a:t/>
            </a:r>
            <a:br>
              <a:rPr lang="el-GR" dirty="0">
                <a:latin typeface="Arial"/>
                <a:cs typeface="Arial"/>
              </a:rPr>
            </a:br>
            <a:r>
              <a:rPr lang="el-GR" dirty="0">
                <a:latin typeface="Arial"/>
                <a:cs typeface="Arial"/>
              </a:rPr>
              <a:t>της Ε.Π.Ε.</a:t>
            </a:r>
            <a:endParaRPr lang="en-US" dirty="0"/>
          </a:p>
        </p:txBody>
      </p:sp>
      <p:sp>
        <p:nvSpPr>
          <p:cNvPr id="3" name="Content Placeholder 2"/>
          <p:cNvSpPr>
            <a:spLocks noGrp="1"/>
          </p:cNvSpPr>
          <p:nvPr>
            <p:ph idx="1"/>
          </p:nvPr>
        </p:nvSpPr>
        <p:spPr>
          <a:xfrm>
            <a:off x="739775" y="2431795"/>
            <a:ext cx="7662864" cy="4269152"/>
          </a:xfrm>
        </p:spPr>
        <p:txBody>
          <a:bodyPr>
            <a:normAutofit fontScale="77500" lnSpcReduction="20000"/>
          </a:bodyPr>
          <a:lstStyle/>
          <a:p>
            <a:pPr algn="just"/>
            <a:r>
              <a:rPr lang="el-GR" dirty="0">
                <a:latin typeface="Arial"/>
                <a:cs typeface="Arial"/>
              </a:rPr>
              <a:t>Αδυναμία άντλησης κεφαλαίων από την Κεφαλαιαγορά </a:t>
            </a:r>
            <a:r>
              <a:rPr lang="el-GR" dirty="0" smtClean="0">
                <a:latin typeface="Arial"/>
                <a:cs typeface="Arial"/>
              </a:rPr>
              <a:t>(Χρηματιστήριο</a:t>
            </a:r>
            <a:r>
              <a:rPr lang="el-GR" dirty="0">
                <a:latin typeface="Arial"/>
                <a:cs typeface="Arial"/>
              </a:rPr>
              <a:t>, Ομόλογα)</a:t>
            </a:r>
          </a:p>
          <a:p>
            <a:pPr algn="just"/>
            <a:r>
              <a:rPr lang="el-GR" dirty="0">
                <a:latin typeface="Arial"/>
                <a:cs typeface="Arial"/>
              </a:rPr>
              <a:t>Έλλειψη εμπιστοσύνης των συναλλασσόμενων για την εκτέλεση μεγάλων έργων, λόγω ύπαρξης </a:t>
            </a:r>
            <a:r>
              <a:rPr lang="el-GR" dirty="0" smtClean="0">
                <a:latin typeface="Arial"/>
                <a:cs typeface="Arial"/>
              </a:rPr>
              <a:t>μικρού </a:t>
            </a:r>
            <a:r>
              <a:rPr lang="el-GR" dirty="0">
                <a:latin typeface="Arial"/>
                <a:cs typeface="Arial"/>
              </a:rPr>
              <a:t>κεφαλαίου σε σχέση με μία Α.Ε.</a:t>
            </a:r>
          </a:p>
          <a:p>
            <a:pPr algn="just"/>
            <a:r>
              <a:rPr lang="el-GR" dirty="0">
                <a:latin typeface="Arial"/>
                <a:cs typeface="Arial"/>
              </a:rPr>
              <a:t>Τήρηση αυστηρών λογιστικών – ελεγκτικών κανόνων και όρων δημοσιότητας (κατάρτιση και δημοσίευση λογιστικών καταστάσεων, έκδοση φορολογικού πιστοποιητικού </a:t>
            </a:r>
            <a:r>
              <a:rPr lang="el-GR" dirty="0" smtClean="0">
                <a:latin typeface="Arial"/>
                <a:cs typeface="Arial"/>
              </a:rPr>
              <a:t>κ.α.) </a:t>
            </a:r>
            <a:r>
              <a:rPr lang="el-GR" dirty="0">
                <a:latin typeface="Arial"/>
                <a:cs typeface="Arial"/>
              </a:rPr>
              <a:t>καθ’ όλη τη διάρκεια λειτουργίας </a:t>
            </a:r>
            <a:r>
              <a:rPr lang="el-GR" dirty="0" smtClean="0">
                <a:latin typeface="Arial"/>
                <a:cs typeface="Arial"/>
              </a:rPr>
              <a:t>της.</a:t>
            </a:r>
            <a:endParaRPr lang="el-GR" dirty="0">
              <a:latin typeface="Arial"/>
              <a:cs typeface="Arial"/>
            </a:endParaRPr>
          </a:p>
          <a:p>
            <a:pPr algn="just"/>
            <a:r>
              <a:rPr lang="el-GR" dirty="0">
                <a:latin typeface="Arial"/>
                <a:cs typeface="Arial"/>
              </a:rPr>
              <a:t>Υψηλότερο λειτουργικό κόστος λόγω των </a:t>
            </a:r>
            <a:r>
              <a:rPr lang="el-GR" dirty="0" smtClean="0">
                <a:latin typeface="Arial"/>
                <a:cs typeface="Arial"/>
              </a:rPr>
              <a:t>παραπάνω.</a:t>
            </a:r>
            <a:endParaRPr lang="el-GR" dirty="0">
              <a:latin typeface="Arial"/>
              <a:cs typeface="Arial"/>
            </a:endParaRPr>
          </a:p>
          <a:p>
            <a:pPr algn="just"/>
            <a:r>
              <a:rPr lang="el-GR" dirty="0">
                <a:latin typeface="Arial"/>
                <a:cs typeface="Arial"/>
              </a:rPr>
              <a:t>Απαγορεύεται η άσκηση ορισμένων δραστηριοτήτων στον χρηματοοικονομικό και χρηματιστηριακό </a:t>
            </a:r>
            <a:r>
              <a:rPr lang="el-GR" dirty="0" smtClean="0">
                <a:latin typeface="Arial"/>
                <a:cs typeface="Arial"/>
              </a:rPr>
              <a:t>χώρο, </a:t>
            </a:r>
            <a:r>
              <a:rPr lang="el-GR" dirty="0">
                <a:latin typeface="Arial"/>
                <a:cs typeface="Arial"/>
              </a:rPr>
              <a:t>όπως τραπεζικές, ασφαλιστικές και χρηματιστηριακές υπηρεσίες, διαχείριση χαρτοφυλακίου αξιόγραφων, διαχείριση αμοιβαίων κεφαλαίων, χρηματοδοτική μίσθωση κ.α</a:t>
            </a:r>
            <a:r>
              <a:rPr lang="el-GR" dirty="0" smtClean="0">
                <a:latin typeface="Arial"/>
                <a:cs typeface="Arial"/>
              </a:rPr>
              <a:t>.</a:t>
            </a:r>
            <a:endParaRPr lang="en-US" dirty="0">
              <a:latin typeface="Arial"/>
              <a:cs typeface="Arial"/>
            </a:endParaRPr>
          </a:p>
        </p:txBody>
      </p:sp>
    </p:spTree>
    <p:extLst>
      <p:ext uri="{BB962C8B-B14F-4D97-AF65-F5344CB8AC3E}">
        <p14:creationId xmlns:p14="http://schemas.microsoft.com/office/powerpoint/2010/main" val="17790921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Ανώνυμη Εταιρεία (Α.Ε.)</a:t>
            </a:r>
            <a:endParaRPr lang="en-US" dirty="0">
              <a:latin typeface="Arial"/>
              <a:cs typeface="Arial"/>
            </a:endParaRPr>
          </a:p>
        </p:txBody>
      </p:sp>
      <p:sp>
        <p:nvSpPr>
          <p:cNvPr id="3" name="Content Placeholder 2"/>
          <p:cNvSpPr>
            <a:spLocks noGrp="1"/>
          </p:cNvSpPr>
          <p:nvPr>
            <p:ph idx="1"/>
          </p:nvPr>
        </p:nvSpPr>
        <p:spPr/>
        <p:txBody>
          <a:bodyPr>
            <a:normAutofit fontScale="92500" lnSpcReduction="10000"/>
          </a:bodyPr>
          <a:lstStyle/>
          <a:p>
            <a:pPr algn="just"/>
            <a:r>
              <a:rPr lang="el-GR" dirty="0">
                <a:latin typeface="Arial"/>
                <a:cs typeface="Arial"/>
              </a:rPr>
              <a:t>Ν</a:t>
            </a:r>
            <a:r>
              <a:rPr lang="el-GR" dirty="0" smtClean="0">
                <a:latin typeface="Arial"/>
                <a:cs typeface="Arial"/>
              </a:rPr>
              <a:t>ομικό </a:t>
            </a:r>
            <a:r>
              <a:rPr lang="el-GR" dirty="0">
                <a:latin typeface="Arial"/>
                <a:cs typeface="Arial"/>
              </a:rPr>
              <a:t>Π</a:t>
            </a:r>
            <a:r>
              <a:rPr lang="el-GR" dirty="0" smtClean="0">
                <a:latin typeface="Arial"/>
                <a:cs typeface="Arial"/>
              </a:rPr>
              <a:t>ρόσωπο </a:t>
            </a:r>
            <a:r>
              <a:rPr lang="el-GR" dirty="0">
                <a:latin typeface="Arial"/>
                <a:cs typeface="Arial"/>
              </a:rPr>
              <a:t>που έχει ως επί το πλείστον </a:t>
            </a:r>
            <a:r>
              <a:rPr lang="el-GR" dirty="0" smtClean="0">
                <a:latin typeface="Arial"/>
                <a:cs typeface="Arial"/>
              </a:rPr>
              <a:t>κερδοσκοπικό χαρακτήρα </a:t>
            </a:r>
            <a:r>
              <a:rPr lang="el-GR" dirty="0">
                <a:latin typeface="Arial"/>
                <a:cs typeface="Arial"/>
              </a:rPr>
              <a:t>με κυριότερο πλεονέκτημα ότι οι συμμετέχοντες σ΄αυτή (μέτοχοι) </a:t>
            </a:r>
            <a:r>
              <a:rPr lang="el-GR" dirty="0" smtClean="0">
                <a:latin typeface="Arial"/>
                <a:cs typeface="Arial"/>
              </a:rPr>
              <a:t>ευθύνονται μόνο </a:t>
            </a:r>
            <a:r>
              <a:rPr lang="el-GR" dirty="0">
                <a:latin typeface="Arial"/>
                <a:cs typeface="Arial"/>
              </a:rPr>
              <a:t>μέχρι το ύψος της συμμετοχής τους</a:t>
            </a:r>
            <a:r>
              <a:rPr lang="el-GR" dirty="0" smtClean="0">
                <a:latin typeface="Arial"/>
                <a:cs typeface="Arial"/>
              </a:rPr>
              <a:t>.</a:t>
            </a:r>
          </a:p>
          <a:p>
            <a:pPr algn="just"/>
            <a:r>
              <a:rPr lang="el-GR" dirty="0">
                <a:latin typeface="Arial"/>
                <a:cs typeface="Arial"/>
              </a:rPr>
              <a:t>Τα μέλη του διοικητικού συμβουλίου Α.Ε. που το ποσοστό συμμετοχής τους είναι </a:t>
            </a:r>
            <a:r>
              <a:rPr lang="el-GR" u="sng" dirty="0">
                <a:latin typeface="Arial"/>
                <a:cs typeface="Arial"/>
              </a:rPr>
              <a:t>κάτω από 3% </a:t>
            </a:r>
            <a:r>
              <a:rPr lang="el-GR" dirty="0">
                <a:latin typeface="Arial"/>
                <a:cs typeface="Arial"/>
              </a:rPr>
              <a:t>έχουν τις φορολογικές και ασφαλιστικές υποχρεώσεις των μισθωτών μόνον εάν λαμβάνουν αμοιβή. Εάν ο συγκεκριμένος μέτοχος (κάτω του 3%) δεν ανήκει στο </a:t>
            </a:r>
            <a:r>
              <a:rPr lang="el-GR" dirty="0" smtClean="0">
                <a:latin typeface="Arial"/>
                <a:cs typeface="Arial"/>
              </a:rPr>
              <a:t>Δ.Σ. </a:t>
            </a:r>
            <a:r>
              <a:rPr lang="el-GR" dirty="0">
                <a:latin typeface="Arial"/>
                <a:cs typeface="Arial"/>
              </a:rPr>
              <a:t>ή ανήκει στο </a:t>
            </a:r>
            <a:r>
              <a:rPr lang="el-GR" dirty="0" smtClean="0">
                <a:latin typeface="Arial"/>
                <a:cs typeface="Arial"/>
              </a:rPr>
              <a:t>Δ.Σ. </a:t>
            </a:r>
            <a:r>
              <a:rPr lang="el-GR" dirty="0">
                <a:latin typeface="Arial"/>
                <a:cs typeface="Arial"/>
              </a:rPr>
              <a:t>αλλά δεν λαμβάνει αμοιβή, τότε δεν έχει ασφαλιστική υποχρέωση.</a:t>
            </a:r>
            <a:endParaRPr lang="en-US" dirty="0">
              <a:latin typeface="Arial"/>
              <a:cs typeface="Arial"/>
            </a:endParaRPr>
          </a:p>
        </p:txBody>
      </p:sp>
    </p:spTree>
    <p:extLst>
      <p:ext uri="{BB962C8B-B14F-4D97-AF65-F5344CB8AC3E}">
        <p14:creationId xmlns:p14="http://schemas.microsoft.com/office/powerpoint/2010/main" val="3407281224"/>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84136"/>
          </a:xfrm>
        </p:spPr>
        <p:txBody>
          <a:bodyPr/>
          <a:lstStyle/>
          <a:p>
            <a:r>
              <a:rPr lang="el-GR" dirty="0">
                <a:latin typeface="Arial"/>
                <a:cs typeface="Arial"/>
              </a:rPr>
              <a:t>Κ</a:t>
            </a:r>
            <a:r>
              <a:rPr lang="el-GR" dirty="0" smtClean="0">
                <a:latin typeface="Arial"/>
                <a:cs typeface="Arial"/>
              </a:rPr>
              <a:t>ύρια </a:t>
            </a:r>
            <a:r>
              <a:rPr lang="el-GR" dirty="0">
                <a:latin typeface="Arial"/>
                <a:cs typeface="Arial"/>
              </a:rPr>
              <a:t>χαρακτηριστικά γνωρίσματα μίας </a:t>
            </a:r>
            <a:r>
              <a:rPr lang="el-GR" dirty="0" smtClean="0">
                <a:latin typeface="Arial"/>
                <a:cs typeface="Arial"/>
              </a:rPr>
              <a:t>Α.Ε.</a:t>
            </a:r>
            <a:endParaRPr lang="en-US" dirty="0">
              <a:latin typeface="Arial"/>
              <a:cs typeface="Arial"/>
            </a:endParaRPr>
          </a:p>
        </p:txBody>
      </p:sp>
      <p:sp>
        <p:nvSpPr>
          <p:cNvPr id="3" name="Content Placeholder 2"/>
          <p:cNvSpPr>
            <a:spLocks noGrp="1"/>
          </p:cNvSpPr>
          <p:nvPr>
            <p:ph idx="1"/>
          </p:nvPr>
        </p:nvSpPr>
        <p:spPr>
          <a:xfrm>
            <a:off x="739775" y="2391265"/>
            <a:ext cx="7662864" cy="4466734"/>
          </a:xfrm>
        </p:spPr>
        <p:txBody>
          <a:bodyPr>
            <a:normAutofit fontScale="85000" lnSpcReduction="20000"/>
          </a:bodyPr>
          <a:lstStyle/>
          <a:p>
            <a:pPr algn="just"/>
            <a:r>
              <a:rPr lang="el-GR" dirty="0">
                <a:latin typeface="Arial"/>
                <a:cs typeface="Arial"/>
              </a:rPr>
              <a:t>Ε</a:t>
            </a:r>
            <a:r>
              <a:rPr lang="el-GR" dirty="0" smtClean="0">
                <a:latin typeface="Arial"/>
                <a:cs typeface="Arial"/>
              </a:rPr>
              <a:t>ταιρεία </a:t>
            </a:r>
            <a:r>
              <a:rPr lang="el-GR" dirty="0">
                <a:latin typeface="Arial"/>
                <a:cs typeface="Arial"/>
              </a:rPr>
              <a:t>σχετικά μεγάλου κεφαλαίου, έχει την εμπορική ιδιότητα κατά το </a:t>
            </a:r>
            <a:r>
              <a:rPr lang="el-GR" dirty="0" smtClean="0">
                <a:latin typeface="Arial"/>
                <a:cs typeface="Arial"/>
              </a:rPr>
              <a:t>τυπικό κριτήριο </a:t>
            </a:r>
            <a:r>
              <a:rPr lang="el-GR" dirty="0">
                <a:latin typeface="Arial"/>
                <a:cs typeface="Arial"/>
              </a:rPr>
              <a:t>και είναι από συστάσεώς της το νομικό πρόσωπο</a:t>
            </a:r>
            <a:r>
              <a:rPr lang="el-GR" dirty="0" smtClean="0">
                <a:latin typeface="Arial"/>
                <a:cs typeface="Arial"/>
              </a:rPr>
              <a:t>.</a:t>
            </a:r>
          </a:p>
          <a:p>
            <a:pPr algn="just"/>
            <a:r>
              <a:rPr lang="el-GR" dirty="0">
                <a:latin typeface="Arial"/>
                <a:cs typeface="Arial"/>
              </a:rPr>
              <a:t>Το κεφάλαιο της </a:t>
            </a:r>
            <a:r>
              <a:rPr lang="el-GR" dirty="0" smtClean="0">
                <a:latin typeface="Arial"/>
                <a:cs typeface="Arial"/>
              </a:rPr>
              <a:t>Α.Ε. </a:t>
            </a:r>
            <a:r>
              <a:rPr lang="el-GR" dirty="0">
                <a:latin typeface="Arial"/>
                <a:cs typeface="Arial"/>
              </a:rPr>
              <a:t>διαιρείται σε ίσα μερίδια (μετοχές) που εκδίδονται συνήθως </a:t>
            </a:r>
            <a:r>
              <a:rPr lang="el-GR" dirty="0" smtClean="0">
                <a:latin typeface="Arial"/>
                <a:cs typeface="Arial"/>
              </a:rPr>
              <a:t>στον κομιστή </a:t>
            </a:r>
            <a:r>
              <a:rPr lang="el-GR" dirty="0">
                <a:latin typeface="Arial"/>
                <a:cs typeface="Arial"/>
              </a:rPr>
              <a:t>(ανώνυμες), μπορεί όμως να είναι και ονομαστικές, όπως κάθε κινητό πράγμα</a:t>
            </a:r>
            <a:r>
              <a:rPr lang="el-GR" dirty="0" smtClean="0">
                <a:latin typeface="Arial"/>
                <a:cs typeface="Arial"/>
              </a:rPr>
              <a:t>.</a:t>
            </a:r>
          </a:p>
          <a:p>
            <a:pPr algn="just"/>
            <a:r>
              <a:rPr lang="el-GR" dirty="0">
                <a:latin typeface="Arial"/>
                <a:cs typeface="Arial"/>
              </a:rPr>
              <a:t>Για τη σύστασή της απαιτείται συμβολαιογραφικό έγγραφο, το καταστατικό. Σε όλη </a:t>
            </a:r>
            <a:r>
              <a:rPr lang="el-GR" dirty="0" smtClean="0">
                <a:latin typeface="Arial"/>
                <a:cs typeface="Arial"/>
              </a:rPr>
              <a:t>τη διάρκεια </a:t>
            </a:r>
            <a:r>
              <a:rPr lang="el-GR" dirty="0">
                <a:latin typeface="Arial"/>
                <a:cs typeface="Arial"/>
              </a:rPr>
              <a:t>της ζωής της υπόκειται σε συνεχή κρατικό έλεγχο (εποπτεία), γιατί η εταιρεία </a:t>
            </a:r>
            <a:r>
              <a:rPr lang="el-GR" dirty="0" smtClean="0">
                <a:latin typeface="Arial"/>
                <a:cs typeface="Arial"/>
              </a:rPr>
              <a:t>αυτή λόγω </a:t>
            </a:r>
            <a:r>
              <a:rPr lang="el-GR" dirty="0">
                <a:latin typeface="Arial"/>
                <a:cs typeface="Arial"/>
              </a:rPr>
              <a:t>του μεγέθους της επηρεάζει την οικονομία και υπάρχει κίνδυνος καταχρήσεων</a:t>
            </a:r>
            <a:r>
              <a:rPr lang="el-GR" dirty="0" smtClean="0">
                <a:latin typeface="Arial"/>
                <a:cs typeface="Arial"/>
              </a:rPr>
              <a:t>.</a:t>
            </a:r>
          </a:p>
          <a:p>
            <a:pPr algn="just"/>
            <a:r>
              <a:rPr lang="el-GR" dirty="0">
                <a:latin typeface="Arial"/>
                <a:cs typeface="Arial"/>
              </a:rPr>
              <a:t>Οι εταίροι της εταιρείας αυτής (μέτοχοι) ευθύνονται περιορισμένα μέχρι του ποσού </a:t>
            </a:r>
            <a:r>
              <a:rPr lang="el-GR" dirty="0" smtClean="0">
                <a:latin typeface="Arial"/>
                <a:cs typeface="Arial"/>
              </a:rPr>
              <a:t>της εισφοράς </a:t>
            </a:r>
            <a:r>
              <a:rPr lang="el-GR" dirty="0">
                <a:latin typeface="Arial"/>
                <a:cs typeface="Arial"/>
              </a:rPr>
              <a:t>τους. </a:t>
            </a:r>
            <a:r>
              <a:rPr lang="el-GR" dirty="0" smtClean="0">
                <a:latin typeface="Arial"/>
                <a:cs typeface="Arial"/>
              </a:rPr>
              <a:t>Οι συναλλασσόμενοι με την </a:t>
            </a:r>
            <a:r>
              <a:rPr lang="el-GR" dirty="0">
                <a:latin typeface="Arial"/>
                <a:cs typeface="Arial"/>
              </a:rPr>
              <a:t>εταιρεία έχουν δικαίωμα να ικανοποιηθούν μόνο από την εταιρική περιουσία.</a:t>
            </a:r>
            <a:endParaRPr lang="el-GR" dirty="0" smtClean="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8958337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84136"/>
          </a:xfrm>
        </p:spPr>
        <p:txBody>
          <a:bodyPr/>
          <a:lstStyle/>
          <a:p>
            <a:r>
              <a:rPr lang="el-GR" dirty="0">
                <a:latin typeface="Arial"/>
                <a:cs typeface="Arial"/>
              </a:rPr>
              <a:t>Κύρια χαρακτηριστικά γνωρίσματα μίας Α.Ε.</a:t>
            </a:r>
            <a:endParaRPr lang="en-US" dirty="0"/>
          </a:p>
        </p:txBody>
      </p:sp>
      <p:sp>
        <p:nvSpPr>
          <p:cNvPr id="3" name="Content Placeholder 2"/>
          <p:cNvSpPr>
            <a:spLocks noGrp="1"/>
          </p:cNvSpPr>
          <p:nvPr>
            <p:ph idx="1"/>
          </p:nvPr>
        </p:nvSpPr>
        <p:spPr>
          <a:xfrm>
            <a:off x="739775" y="2188616"/>
            <a:ext cx="7662864" cy="4669384"/>
          </a:xfrm>
        </p:spPr>
        <p:txBody>
          <a:bodyPr>
            <a:normAutofit fontScale="85000" lnSpcReduction="20000"/>
          </a:bodyPr>
          <a:lstStyle/>
          <a:p>
            <a:pPr algn="just"/>
            <a:r>
              <a:rPr lang="el-GR" dirty="0" smtClean="0">
                <a:latin typeface="Arial"/>
                <a:cs typeface="Arial"/>
              </a:rPr>
              <a:t>Ονομάζεται </a:t>
            </a:r>
            <a:r>
              <a:rPr lang="el-GR" dirty="0">
                <a:latin typeface="Arial"/>
                <a:cs typeface="Arial"/>
              </a:rPr>
              <a:t>α</a:t>
            </a:r>
            <a:r>
              <a:rPr lang="el-GR" dirty="0" smtClean="0">
                <a:latin typeface="Arial"/>
                <a:cs typeface="Arial"/>
              </a:rPr>
              <a:t>πρόσωπη ή κεφαλαιουχική εταιρία, </a:t>
            </a:r>
            <a:r>
              <a:rPr lang="el-GR" dirty="0">
                <a:latin typeface="Arial"/>
                <a:cs typeface="Arial"/>
              </a:rPr>
              <a:t>γιατί σε αυτή το προσωπικό </a:t>
            </a:r>
            <a:r>
              <a:rPr lang="el-GR" dirty="0" smtClean="0">
                <a:latin typeface="Arial"/>
                <a:cs typeface="Arial"/>
              </a:rPr>
              <a:t>στοιχείο εξαφανίζεται</a:t>
            </a:r>
            <a:r>
              <a:rPr lang="el-GR" dirty="0">
                <a:latin typeface="Arial"/>
                <a:cs typeface="Arial"/>
              </a:rPr>
              <a:t>, η δε προσωπικότητα των εταίρων και η περιουσία τους, σύμφωνα με το νόμο</a:t>
            </a:r>
            <a:r>
              <a:rPr lang="el-GR" dirty="0" smtClean="0">
                <a:latin typeface="Arial"/>
                <a:cs typeface="Arial"/>
              </a:rPr>
              <a:t>, δεν </a:t>
            </a:r>
            <a:r>
              <a:rPr lang="el-GR" dirty="0">
                <a:latin typeface="Arial"/>
                <a:cs typeface="Arial"/>
              </a:rPr>
              <a:t>υπολογίζονται. Ο θάνατος, η απαγόρευση ή η πτώχευση ενός από αυτούς δεν επιφέρει </a:t>
            </a:r>
            <a:r>
              <a:rPr lang="el-GR" dirty="0" smtClean="0">
                <a:latin typeface="Arial"/>
                <a:cs typeface="Arial"/>
              </a:rPr>
              <a:t>τη λύση της.</a:t>
            </a:r>
          </a:p>
          <a:p>
            <a:pPr algn="just"/>
            <a:r>
              <a:rPr lang="el-GR" dirty="0">
                <a:latin typeface="Arial"/>
                <a:cs typeface="Arial"/>
              </a:rPr>
              <a:t>Η διάρκεια της ανώνυμης εταιρείας ορίζεται μακρά (συνήθως 50 </a:t>
            </a:r>
            <a:r>
              <a:rPr lang="el-GR" dirty="0" smtClean="0">
                <a:latin typeface="Arial"/>
                <a:cs typeface="Arial"/>
              </a:rPr>
              <a:t>έτη)</a:t>
            </a:r>
            <a:r>
              <a:rPr lang="el-GR" dirty="0">
                <a:latin typeface="Arial"/>
                <a:cs typeface="Arial"/>
              </a:rPr>
              <a:t>. Ο μέτοχος </a:t>
            </a:r>
            <a:r>
              <a:rPr lang="el-GR" dirty="0" smtClean="0">
                <a:latin typeface="Arial"/>
                <a:cs typeface="Arial"/>
              </a:rPr>
              <a:t>μπορεί να </a:t>
            </a:r>
            <a:r>
              <a:rPr lang="el-GR" dirty="0">
                <a:latin typeface="Arial"/>
                <a:cs typeface="Arial"/>
              </a:rPr>
              <a:t>αποχωρήσει από αυτήν με τη μεταβίβαση των μετοχών του σε άλλο μέτοχο. Αυτή είναι </a:t>
            </a:r>
            <a:r>
              <a:rPr lang="el-GR" dirty="0" smtClean="0">
                <a:latin typeface="Arial"/>
                <a:cs typeface="Arial"/>
              </a:rPr>
              <a:t>η σπουδαιότερη </a:t>
            </a:r>
            <a:r>
              <a:rPr lang="el-GR" dirty="0">
                <a:latin typeface="Arial"/>
                <a:cs typeface="Arial"/>
              </a:rPr>
              <a:t>διαφορά μεταξύ των προσωπικών και κεφαλαιουχικών εταιρειών.</a:t>
            </a:r>
            <a:r>
              <a:rPr lang="el-GR" dirty="0" smtClean="0">
                <a:latin typeface="Arial"/>
                <a:cs typeface="Arial"/>
              </a:rPr>
              <a:t> </a:t>
            </a:r>
          </a:p>
          <a:p>
            <a:pPr algn="just"/>
            <a:r>
              <a:rPr lang="el-GR" dirty="0">
                <a:latin typeface="Arial"/>
                <a:cs typeface="Arial"/>
              </a:rPr>
              <a:t>Οι μέτοχοι δεν μετέχουν υποχρεωτικά στη διοίκησή της</a:t>
            </a:r>
            <a:r>
              <a:rPr lang="el-GR" dirty="0" smtClean="0">
                <a:latin typeface="Arial"/>
                <a:cs typeface="Arial"/>
              </a:rPr>
              <a:t>.</a:t>
            </a:r>
          </a:p>
          <a:p>
            <a:pPr algn="just"/>
            <a:r>
              <a:rPr lang="el-GR" dirty="0">
                <a:latin typeface="Arial"/>
                <a:cs typeface="Arial"/>
              </a:rPr>
              <a:t>Όργανα της </a:t>
            </a:r>
            <a:r>
              <a:rPr lang="el-GR" dirty="0" smtClean="0">
                <a:latin typeface="Arial"/>
                <a:cs typeface="Arial"/>
              </a:rPr>
              <a:t>Α.Ε. </a:t>
            </a:r>
            <a:r>
              <a:rPr lang="el-GR" dirty="0">
                <a:latin typeface="Arial"/>
                <a:cs typeface="Arial"/>
              </a:rPr>
              <a:t>είναι: η Γενική Συνέλευση των μετόχων, το Διοικητικό Συμβούλιο και </a:t>
            </a:r>
            <a:r>
              <a:rPr lang="el-GR" dirty="0" smtClean="0">
                <a:latin typeface="Arial"/>
                <a:cs typeface="Arial"/>
              </a:rPr>
              <a:t>οι Ελεγκτές.</a:t>
            </a:r>
          </a:p>
          <a:p>
            <a:pPr algn="just"/>
            <a:r>
              <a:rPr lang="el-GR" dirty="0" smtClean="0">
                <a:latin typeface="Arial"/>
                <a:cs typeface="Arial"/>
              </a:rPr>
              <a:t>Ελάχιστο Μετοχικό κεφάλαιο ύψους 24,000 ευρώ απαιτείται για την ίδρυση μίας Α.Ε.</a:t>
            </a:r>
            <a:endParaRPr lang="en-US" dirty="0">
              <a:latin typeface="Arial"/>
              <a:cs typeface="Arial"/>
            </a:endParaRPr>
          </a:p>
        </p:txBody>
      </p:sp>
    </p:spTree>
    <p:extLst>
      <p:ext uri="{BB962C8B-B14F-4D97-AF65-F5344CB8AC3E}">
        <p14:creationId xmlns:p14="http://schemas.microsoft.com/office/powerpoint/2010/main" val="16999966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Σύσταση </a:t>
            </a:r>
            <a:r>
              <a:rPr lang="el-GR" dirty="0" smtClean="0">
                <a:latin typeface="Arial"/>
                <a:cs typeface="Arial"/>
              </a:rPr>
              <a:t>Ι.Κ.Ε., Ο.Ε., Ε.Ε., Ε.Π.Ε., Α.Ε.</a:t>
            </a:r>
            <a:endParaRPr lang="en-US" dirty="0">
              <a:latin typeface="Arial"/>
              <a:cs typeface="Arial"/>
            </a:endParaRPr>
          </a:p>
        </p:txBody>
      </p:sp>
      <p:sp>
        <p:nvSpPr>
          <p:cNvPr id="3" name="Content Placeholder 2"/>
          <p:cNvSpPr>
            <a:spLocks noGrp="1"/>
          </p:cNvSpPr>
          <p:nvPr>
            <p:ph idx="1"/>
          </p:nvPr>
        </p:nvSpPr>
        <p:spPr>
          <a:xfrm>
            <a:off x="739775" y="2770094"/>
            <a:ext cx="7662864" cy="3633633"/>
          </a:xfrm>
        </p:spPr>
        <p:txBody>
          <a:bodyPr>
            <a:normAutofit fontScale="92500" lnSpcReduction="10000"/>
          </a:bodyPr>
          <a:lstStyle/>
          <a:p>
            <a:pPr algn="just"/>
            <a:r>
              <a:rPr lang="el-GR" dirty="0">
                <a:latin typeface="Arial"/>
                <a:cs typeface="Arial"/>
              </a:rPr>
              <a:t>Για την ίδρυση </a:t>
            </a:r>
            <a:r>
              <a:rPr lang="el-GR" dirty="0" smtClean="0">
                <a:latin typeface="Arial"/>
                <a:cs typeface="Arial"/>
              </a:rPr>
              <a:t>Ι.Κ.Ε., </a:t>
            </a:r>
            <a:r>
              <a:rPr lang="el-GR" dirty="0">
                <a:latin typeface="Arial"/>
                <a:cs typeface="Arial"/>
              </a:rPr>
              <a:t>Ο.Ε</a:t>
            </a:r>
            <a:r>
              <a:rPr lang="el-GR" dirty="0" smtClean="0">
                <a:latin typeface="Arial"/>
                <a:cs typeface="Arial"/>
              </a:rPr>
              <a:t>., Ε.Ε., Ε.Π.Ε., Α.Ε. </a:t>
            </a:r>
            <a:r>
              <a:rPr lang="el-GR" dirty="0">
                <a:latin typeface="Arial"/>
                <a:cs typeface="Arial"/>
              </a:rPr>
              <a:t>οι ενδιαφερόμενοι πρέπει να απευθυνθούν στην Υπηρεσία </a:t>
            </a:r>
            <a:r>
              <a:rPr lang="el-GR" dirty="0" smtClean="0">
                <a:latin typeface="Arial"/>
                <a:cs typeface="Arial"/>
              </a:rPr>
              <a:t>Μιας Στάσης</a:t>
            </a:r>
            <a:r>
              <a:rPr lang="el-GR" dirty="0">
                <a:latin typeface="Arial"/>
                <a:cs typeface="Arial"/>
              </a:rPr>
              <a:t>. </a:t>
            </a:r>
            <a:endParaRPr lang="el-GR" dirty="0" smtClean="0">
              <a:latin typeface="Arial"/>
              <a:cs typeface="Arial"/>
            </a:endParaRPr>
          </a:p>
          <a:p>
            <a:pPr algn="just"/>
            <a:r>
              <a:rPr lang="el-GR" dirty="0" smtClean="0">
                <a:latin typeface="Arial"/>
                <a:cs typeface="Arial"/>
              </a:rPr>
              <a:t>Η </a:t>
            </a:r>
            <a:r>
              <a:rPr lang="el-GR" dirty="0">
                <a:latin typeface="Arial"/>
                <a:cs typeface="Arial"/>
              </a:rPr>
              <a:t>Υπηρεσία Μιας Στάσης βρίσκεται στις υπηρεσίες του Γενικού Εμπορικού </a:t>
            </a:r>
            <a:r>
              <a:rPr lang="el-GR" dirty="0" smtClean="0">
                <a:latin typeface="Arial"/>
                <a:cs typeface="Arial"/>
              </a:rPr>
              <a:t>Μητρώου (</a:t>
            </a:r>
            <a:r>
              <a:rPr lang="el-GR" dirty="0">
                <a:latin typeface="Arial"/>
                <a:cs typeface="Arial"/>
              </a:rPr>
              <a:t>Γ.Ε.ΜΗ.) που λειτουργούν στα Επιμελητήρια και τα Πιστοποιημένα ως Υπηρεσία Μίας </a:t>
            </a:r>
            <a:r>
              <a:rPr lang="el-GR" dirty="0" smtClean="0">
                <a:latin typeface="Arial"/>
                <a:cs typeface="Arial"/>
              </a:rPr>
              <a:t>Στάσης Κέντρα </a:t>
            </a:r>
            <a:r>
              <a:rPr lang="el-GR" dirty="0">
                <a:latin typeface="Arial"/>
                <a:cs typeface="Arial"/>
              </a:rPr>
              <a:t>Εξυπηρέτησης Πολιτών (Κ.Ε.Π.)</a:t>
            </a:r>
            <a:r>
              <a:rPr lang="el-GR" dirty="0" smtClean="0">
                <a:latin typeface="Arial"/>
                <a:cs typeface="Arial"/>
              </a:rPr>
              <a:t>.</a:t>
            </a:r>
          </a:p>
          <a:p>
            <a:pPr algn="just"/>
            <a:r>
              <a:rPr lang="el-GR" dirty="0" smtClean="0">
                <a:latin typeface="Arial"/>
                <a:cs typeface="Arial"/>
              </a:rPr>
              <a:t>Στις περιπτώσεις </a:t>
            </a:r>
            <a:r>
              <a:rPr lang="el-GR" dirty="0">
                <a:latin typeface="Arial"/>
                <a:cs typeface="Arial"/>
              </a:rPr>
              <a:t>για τις οποίες απαιτείται το καταστατικό να συνταχθεί με συμβολαιογραφικό έγγραφο, τότε </a:t>
            </a:r>
            <a:r>
              <a:rPr lang="el-GR" dirty="0" smtClean="0">
                <a:latin typeface="Arial"/>
                <a:cs typeface="Arial"/>
              </a:rPr>
              <a:t>η Υπηρεσία </a:t>
            </a:r>
            <a:r>
              <a:rPr lang="el-GR" dirty="0">
                <a:latin typeface="Arial"/>
                <a:cs typeface="Arial"/>
              </a:rPr>
              <a:t>μιας Στάσης είναι ο πιστοποιημένος συμβολαιογράφος που θα συντάξει τη συμβολαιογραφική πράξη σύστασης.</a:t>
            </a:r>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3331054930"/>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Κοινωνική Συνεταιριστική Επιχείρηση (Κοιν.Σ.Επ.)</a:t>
            </a:r>
            <a:endParaRPr lang="en-US" dirty="0">
              <a:latin typeface="Arial"/>
              <a:cs typeface="Arial"/>
            </a:endParaRPr>
          </a:p>
        </p:txBody>
      </p:sp>
      <p:sp>
        <p:nvSpPr>
          <p:cNvPr id="3" name="Content Placeholder 2"/>
          <p:cNvSpPr>
            <a:spLocks noGrp="1"/>
          </p:cNvSpPr>
          <p:nvPr>
            <p:ph idx="1"/>
          </p:nvPr>
        </p:nvSpPr>
        <p:spPr>
          <a:xfrm>
            <a:off x="739775" y="2553385"/>
            <a:ext cx="7662864" cy="3728751"/>
          </a:xfrm>
        </p:spPr>
        <p:txBody>
          <a:bodyPr>
            <a:normAutofit fontScale="92500" lnSpcReduction="10000"/>
          </a:bodyPr>
          <a:lstStyle/>
          <a:p>
            <a:pPr algn="just"/>
            <a:r>
              <a:rPr lang="el-GR" dirty="0">
                <a:latin typeface="Arial"/>
                <a:cs typeface="Arial"/>
              </a:rPr>
              <a:t>Με τον ν. 4019/</a:t>
            </a:r>
            <a:r>
              <a:rPr lang="el-GR" dirty="0" smtClean="0">
                <a:latin typeface="Arial"/>
                <a:cs typeface="Arial"/>
              </a:rPr>
              <a:t>2011 θεσπίστηκε </a:t>
            </a:r>
            <a:r>
              <a:rPr lang="el-GR" dirty="0">
                <a:latin typeface="Arial"/>
                <a:cs typeface="Arial"/>
              </a:rPr>
              <a:t>νέα νομική μορφή, η Κοινωνική </a:t>
            </a:r>
            <a:r>
              <a:rPr lang="el-GR" dirty="0" smtClean="0">
                <a:latin typeface="Arial"/>
                <a:cs typeface="Arial"/>
              </a:rPr>
              <a:t>Συνεταιριστική Επιχείρηση </a:t>
            </a:r>
            <a:r>
              <a:rPr lang="el-GR" dirty="0">
                <a:latin typeface="Arial"/>
                <a:cs typeface="Arial"/>
              </a:rPr>
              <a:t>(Κοιν.Σ.Επ.) ως φορέας της Κοινωνικής Οικονομίας</a:t>
            </a:r>
            <a:r>
              <a:rPr lang="el-GR" dirty="0" smtClean="0">
                <a:latin typeface="Arial"/>
                <a:cs typeface="Arial"/>
              </a:rPr>
              <a:t>.</a:t>
            </a:r>
          </a:p>
          <a:p>
            <a:pPr algn="just"/>
            <a:r>
              <a:rPr lang="el-GR" dirty="0" smtClean="0">
                <a:latin typeface="Arial"/>
                <a:cs typeface="Arial"/>
              </a:rPr>
              <a:t>Αλλαγές που επιφέρουν μεταβολές στο καταστατικό των υπαρχουσών επιχειρήσεων εισήγαγε ο νέος ν. 4430/2016.</a:t>
            </a:r>
          </a:p>
          <a:p>
            <a:pPr algn="just"/>
            <a:r>
              <a:rPr lang="el-GR" dirty="0">
                <a:latin typeface="Arial"/>
                <a:cs typeface="Arial"/>
              </a:rPr>
              <a:t>Κοινωνική Οικονομία είναι το σύνολο των οικονομικών, επιχειρηματικών, παραγωγικών </a:t>
            </a:r>
            <a:r>
              <a:rPr lang="el-GR" dirty="0" smtClean="0">
                <a:latin typeface="Arial"/>
                <a:cs typeface="Arial"/>
              </a:rPr>
              <a:t>και κοινωνικών </a:t>
            </a:r>
            <a:r>
              <a:rPr lang="el-GR" dirty="0">
                <a:latin typeface="Arial"/>
                <a:cs typeface="Arial"/>
              </a:rPr>
              <a:t>δραστηριοτήτων, οι οποίες αναλαμβάνονται από νομικά πρόσωπα ή </a:t>
            </a:r>
            <a:r>
              <a:rPr lang="el-GR" dirty="0" smtClean="0">
                <a:latin typeface="Arial"/>
                <a:cs typeface="Arial"/>
              </a:rPr>
              <a:t>ενώσεις προσώπων</a:t>
            </a:r>
            <a:r>
              <a:rPr lang="el-GR" dirty="0">
                <a:latin typeface="Arial"/>
                <a:cs typeface="Arial"/>
              </a:rPr>
              <a:t>, των οποίων ο καταστατικός σκοπός είναι η επιδίωξη του συλλογικού οφέλους </a:t>
            </a:r>
            <a:r>
              <a:rPr lang="el-GR" dirty="0" smtClean="0">
                <a:latin typeface="Arial"/>
                <a:cs typeface="Arial"/>
              </a:rPr>
              <a:t>και η </a:t>
            </a:r>
            <a:r>
              <a:rPr lang="el-GR" dirty="0">
                <a:latin typeface="Arial"/>
                <a:cs typeface="Arial"/>
              </a:rPr>
              <a:t>εξυπηρέτηση γενικότερων κοινωνικών συμφερόντων.</a:t>
            </a:r>
            <a:endParaRPr lang="en-US" dirty="0">
              <a:latin typeface="Arial"/>
              <a:cs typeface="Arial"/>
            </a:endParaRPr>
          </a:p>
        </p:txBody>
      </p:sp>
    </p:spTree>
    <p:extLst>
      <p:ext uri="{BB962C8B-B14F-4D97-AF65-F5344CB8AC3E}">
        <p14:creationId xmlns:p14="http://schemas.microsoft.com/office/powerpoint/2010/main" val="2774214008"/>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Χ</a:t>
            </a:r>
            <a:r>
              <a:rPr lang="el-GR" dirty="0" smtClean="0">
                <a:latin typeface="Arial"/>
                <a:cs typeface="Arial"/>
              </a:rPr>
              <a:t>αρακτηριστικά </a:t>
            </a:r>
            <a:r>
              <a:rPr lang="el-GR" dirty="0">
                <a:latin typeface="Arial"/>
                <a:cs typeface="Arial"/>
              </a:rPr>
              <a:t>της </a:t>
            </a:r>
            <a:r>
              <a:rPr lang="el-GR" dirty="0" smtClean="0">
                <a:latin typeface="Arial"/>
                <a:cs typeface="Arial"/>
              </a:rPr>
              <a:t>Κοιν.Σ.Επ.</a:t>
            </a:r>
            <a:endParaRPr lang="en-US" dirty="0">
              <a:latin typeface="Arial"/>
              <a:cs typeface="Arial"/>
            </a:endParaRPr>
          </a:p>
        </p:txBody>
      </p:sp>
      <p:sp>
        <p:nvSpPr>
          <p:cNvPr id="3" name="Content Placeholder 2"/>
          <p:cNvSpPr>
            <a:spLocks noGrp="1"/>
          </p:cNvSpPr>
          <p:nvPr>
            <p:ph idx="1"/>
          </p:nvPr>
        </p:nvSpPr>
        <p:spPr>
          <a:xfrm>
            <a:off x="739775" y="2353733"/>
            <a:ext cx="7662864" cy="4347214"/>
          </a:xfrm>
        </p:spPr>
        <p:txBody>
          <a:bodyPr>
            <a:normAutofit fontScale="85000" lnSpcReduction="10000"/>
          </a:bodyPr>
          <a:lstStyle/>
          <a:p>
            <a:pPr algn="just"/>
            <a:r>
              <a:rPr lang="el-GR" dirty="0">
                <a:latin typeface="Arial"/>
                <a:cs typeface="Arial"/>
              </a:rPr>
              <a:t>Α</a:t>
            </a:r>
            <a:r>
              <a:rPr lang="el-GR" dirty="0" smtClean="0">
                <a:latin typeface="Arial"/>
                <a:cs typeface="Arial"/>
              </a:rPr>
              <a:t>στικός </a:t>
            </a:r>
            <a:r>
              <a:rPr lang="el-GR" dirty="0">
                <a:latin typeface="Arial"/>
                <a:cs typeface="Arial"/>
              </a:rPr>
              <a:t>συνεταιρισμός </a:t>
            </a:r>
            <a:r>
              <a:rPr lang="el-GR" dirty="0" smtClean="0">
                <a:latin typeface="Arial"/>
                <a:cs typeface="Arial"/>
              </a:rPr>
              <a:t>κοινωνικού σκοπού </a:t>
            </a:r>
            <a:r>
              <a:rPr lang="el-GR" dirty="0">
                <a:latin typeface="Arial"/>
                <a:cs typeface="Arial"/>
              </a:rPr>
              <a:t>με περιορισμένη ευθύνη των μελών του και διαθέτει εκ του νόμου την </a:t>
            </a:r>
            <a:r>
              <a:rPr lang="el-GR" dirty="0" smtClean="0">
                <a:latin typeface="Arial"/>
                <a:cs typeface="Arial"/>
              </a:rPr>
              <a:t>εμπορική ιδιότητα.</a:t>
            </a:r>
          </a:p>
          <a:p>
            <a:pPr algn="just"/>
            <a:r>
              <a:rPr lang="el-GR" dirty="0">
                <a:latin typeface="Arial"/>
                <a:cs typeface="Arial"/>
              </a:rPr>
              <a:t>Η Κοιν.Σ.Επ. είναι επιχείρηση η οποία διοικείται ισότιμα από τα μέλη της και </a:t>
            </a:r>
            <a:r>
              <a:rPr lang="el-GR" dirty="0" smtClean="0">
                <a:latin typeface="Arial"/>
                <a:cs typeface="Arial"/>
              </a:rPr>
              <a:t>η λειτουργία </a:t>
            </a:r>
            <a:r>
              <a:rPr lang="el-GR" dirty="0">
                <a:latin typeface="Arial"/>
                <a:cs typeface="Arial"/>
              </a:rPr>
              <a:t>της βασίζεται στην επιδίωξη συλλογικού οφέλους, ενώ το κέρδος της </a:t>
            </a:r>
            <a:r>
              <a:rPr lang="el-GR" dirty="0" smtClean="0">
                <a:latin typeface="Arial"/>
                <a:cs typeface="Arial"/>
              </a:rPr>
              <a:t>προκύπτει</a:t>
            </a:r>
            <a:r>
              <a:rPr lang="en-US" dirty="0" smtClean="0">
                <a:latin typeface="Arial"/>
                <a:cs typeface="Arial"/>
              </a:rPr>
              <a:t> </a:t>
            </a:r>
            <a:r>
              <a:rPr lang="el-GR" dirty="0" smtClean="0">
                <a:latin typeface="Arial"/>
                <a:cs typeface="Arial"/>
              </a:rPr>
              <a:t>από </a:t>
            </a:r>
            <a:r>
              <a:rPr lang="el-GR" dirty="0">
                <a:latin typeface="Arial"/>
                <a:cs typeface="Arial"/>
              </a:rPr>
              <a:t>δράσεις που εξυπηρετούν αποκλειστικά το κοινωνικό συμφέρον</a:t>
            </a:r>
            <a:r>
              <a:rPr lang="el-GR" dirty="0" smtClean="0">
                <a:latin typeface="Arial"/>
                <a:cs typeface="Arial"/>
              </a:rPr>
              <a:t>.</a:t>
            </a:r>
          </a:p>
          <a:p>
            <a:pPr algn="just"/>
            <a:r>
              <a:rPr lang="el-GR" sz="2400" dirty="0">
                <a:latin typeface="Arial"/>
                <a:cs typeface="Arial"/>
              </a:rPr>
              <a:t>Κάθε μέλος πρέπει να διαθέτει τουλάχιστον 1 υποχρεωτική συνεταιριστική μερίδα και έως 5 προαιρετικές συνεταιριστικές μερίδες.</a:t>
            </a:r>
          </a:p>
          <a:p>
            <a:pPr algn="just"/>
            <a:r>
              <a:rPr lang="el-GR" sz="2400" dirty="0">
                <a:latin typeface="Arial"/>
                <a:cs typeface="Arial"/>
              </a:rPr>
              <a:t>Όλα τα μέλη της Κοιν.Σ.Επ. έχουν δικαίωμα μιας ψήφου ανεξάρτητα από τον αριθμό των συνεταιριστικών μερίδων που διαθέτουν</a:t>
            </a:r>
            <a:r>
              <a:rPr lang="el-GR" sz="2400" dirty="0" smtClean="0">
                <a:latin typeface="Arial"/>
                <a:cs typeface="Arial"/>
              </a:rPr>
              <a:t>.</a:t>
            </a:r>
            <a:endParaRPr lang="el-GR" sz="2400" dirty="0">
              <a:latin typeface="Arial"/>
              <a:cs typeface="Arial"/>
            </a:endParaRPr>
          </a:p>
        </p:txBody>
      </p:sp>
    </p:spTree>
    <p:extLst>
      <p:ext uri="{BB962C8B-B14F-4D97-AF65-F5344CB8AC3E}">
        <p14:creationId xmlns:p14="http://schemas.microsoft.com/office/powerpoint/2010/main" val="29838229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smtClean="0">
                <a:latin typeface="Arial"/>
                <a:cs typeface="Arial"/>
              </a:rPr>
              <a:t>Αξιολόγηση - πριν την έναρξη </a:t>
            </a:r>
            <a:endParaRPr lang="en-US" dirty="0">
              <a:latin typeface="Arial"/>
              <a:cs typeface="Arial"/>
            </a:endParaRPr>
          </a:p>
        </p:txBody>
      </p:sp>
      <p:sp>
        <p:nvSpPr>
          <p:cNvPr id="5" name="Content Placeholder 4"/>
          <p:cNvSpPr>
            <a:spLocks noGrp="1"/>
          </p:cNvSpPr>
          <p:nvPr>
            <p:ph idx="1"/>
          </p:nvPr>
        </p:nvSpPr>
        <p:spPr>
          <a:xfrm>
            <a:off x="739774" y="2770094"/>
            <a:ext cx="7800975" cy="3267169"/>
          </a:xfrm>
        </p:spPr>
        <p:txBody>
          <a:bodyPr/>
          <a:lstStyle/>
          <a:p>
            <a:pPr marL="0" indent="0">
              <a:buNone/>
            </a:pPr>
            <a:r>
              <a:rPr lang="el-GR" dirty="0" smtClean="0">
                <a:latin typeface="Arial"/>
                <a:cs typeface="Arial"/>
              </a:rPr>
              <a:t>Οι 4 βασικοί παράγοντες επιτυχίας</a:t>
            </a:r>
            <a:r>
              <a:rPr lang="en-US" dirty="0" smtClean="0">
                <a:latin typeface="Arial"/>
                <a:cs typeface="Arial"/>
              </a:rPr>
              <a:t>,</a:t>
            </a:r>
            <a:r>
              <a:rPr lang="el-GR" dirty="0" smtClean="0">
                <a:latin typeface="Arial"/>
                <a:cs typeface="Arial"/>
              </a:rPr>
              <a:t> με σειρά σημαντικότητας</a:t>
            </a:r>
            <a:r>
              <a:rPr lang="en-US" dirty="0" smtClean="0">
                <a:latin typeface="Arial"/>
                <a:cs typeface="Arial"/>
              </a:rPr>
              <a:t>:</a:t>
            </a:r>
            <a:endParaRPr lang="el-GR" dirty="0" smtClean="0">
              <a:latin typeface="Arial"/>
              <a:cs typeface="Arial"/>
            </a:endParaRPr>
          </a:p>
          <a:p>
            <a:r>
              <a:rPr lang="el-GR" dirty="0" smtClean="0">
                <a:latin typeface="Arial"/>
                <a:cs typeface="Arial"/>
              </a:rPr>
              <a:t>Χρονική συγκυρία</a:t>
            </a:r>
            <a:r>
              <a:rPr lang="en-US" dirty="0" smtClean="0">
                <a:latin typeface="Arial"/>
                <a:cs typeface="Arial"/>
              </a:rPr>
              <a:t> (Time)</a:t>
            </a:r>
            <a:endParaRPr lang="el-GR" dirty="0" smtClean="0">
              <a:latin typeface="Arial"/>
              <a:cs typeface="Arial"/>
            </a:endParaRPr>
          </a:p>
          <a:p>
            <a:r>
              <a:rPr lang="el-GR" dirty="0" smtClean="0">
                <a:latin typeface="Arial"/>
                <a:cs typeface="Arial"/>
              </a:rPr>
              <a:t>Ομάδα</a:t>
            </a:r>
            <a:r>
              <a:rPr lang="en-US" dirty="0" smtClean="0">
                <a:latin typeface="Arial"/>
                <a:cs typeface="Arial"/>
              </a:rPr>
              <a:t> (Team)</a:t>
            </a:r>
            <a:endParaRPr lang="el-GR" dirty="0" smtClean="0">
              <a:latin typeface="Arial"/>
              <a:cs typeface="Arial"/>
            </a:endParaRPr>
          </a:p>
          <a:p>
            <a:r>
              <a:rPr lang="el-GR" dirty="0" smtClean="0">
                <a:latin typeface="Arial"/>
                <a:cs typeface="Arial"/>
              </a:rPr>
              <a:t>Ιδέα / καινοτομία</a:t>
            </a:r>
            <a:r>
              <a:rPr lang="en-US" dirty="0" smtClean="0">
                <a:latin typeface="Arial"/>
                <a:cs typeface="Arial"/>
              </a:rPr>
              <a:t> (Idea)</a:t>
            </a:r>
            <a:endParaRPr lang="el-GR" dirty="0" smtClean="0">
              <a:latin typeface="Arial"/>
              <a:cs typeface="Arial"/>
            </a:endParaRPr>
          </a:p>
          <a:p>
            <a:r>
              <a:rPr lang="el-GR" dirty="0" smtClean="0">
                <a:latin typeface="Arial"/>
                <a:cs typeface="Arial"/>
              </a:rPr>
              <a:t>Χρηματοδότηση</a:t>
            </a:r>
            <a:r>
              <a:rPr lang="en-US" dirty="0" smtClean="0">
                <a:latin typeface="Arial"/>
                <a:cs typeface="Arial"/>
              </a:rPr>
              <a:t> (Money)</a:t>
            </a:r>
            <a:endParaRPr lang="el-GR" dirty="0" smtClean="0">
              <a:latin typeface="Arial"/>
              <a:cs typeface="Arial"/>
            </a:endParaRPr>
          </a:p>
          <a:p>
            <a:endParaRPr lang="el-GR" dirty="0" smtClean="0">
              <a:latin typeface="Arial"/>
              <a:cs typeface="Arial"/>
            </a:endParaRPr>
          </a:p>
          <a:p>
            <a:pPr marL="0" indent="0">
              <a:buNone/>
            </a:pPr>
            <a:endParaRPr lang="el-GR" dirty="0" smtClean="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33662326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Arial"/>
                <a:cs typeface="Arial"/>
              </a:rPr>
              <a:t>Κατηγορίες Κοιν.Σ.Επ</a:t>
            </a:r>
            <a:r>
              <a:rPr lang="el-GR" dirty="0">
                <a:latin typeface="Arial"/>
                <a:cs typeface="Arial"/>
              </a:rPr>
              <a:t>.</a:t>
            </a:r>
            <a:endParaRPr lang="en-US" dirty="0"/>
          </a:p>
        </p:txBody>
      </p:sp>
      <p:sp>
        <p:nvSpPr>
          <p:cNvPr id="3" name="Content Placeholder 2"/>
          <p:cNvSpPr>
            <a:spLocks noGrp="1"/>
          </p:cNvSpPr>
          <p:nvPr>
            <p:ph idx="1"/>
          </p:nvPr>
        </p:nvSpPr>
        <p:spPr>
          <a:xfrm>
            <a:off x="739775" y="2377755"/>
            <a:ext cx="7662864" cy="4228622"/>
          </a:xfrm>
        </p:spPr>
        <p:txBody>
          <a:bodyPr>
            <a:normAutofit fontScale="92500" lnSpcReduction="20000"/>
          </a:bodyPr>
          <a:lstStyle/>
          <a:p>
            <a:pPr marL="0" indent="0" algn="just">
              <a:buNone/>
            </a:pPr>
            <a:r>
              <a:rPr lang="el-GR" b="1" dirty="0">
                <a:latin typeface="Arial"/>
                <a:cs typeface="Arial"/>
              </a:rPr>
              <a:t>Α. </a:t>
            </a:r>
            <a:r>
              <a:rPr lang="el-GR" b="1" dirty="0" smtClean="0">
                <a:latin typeface="Arial"/>
                <a:cs typeface="Arial"/>
              </a:rPr>
              <a:t>Ένταξης ευάλωτων ομάδων</a:t>
            </a:r>
            <a:r>
              <a:rPr lang="el-GR" dirty="0" smtClean="0">
                <a:latin typeface="Arial"/>
                <a:cs typeface="Arial"/>
              </a:rPr>
              <a:t>: </a:t>
            </a:r>
            <a:r>
              <a:rPr lang="el-GR" dirty="0">
                <a:latin typeface="Arial"/>
                <a:cs typeface="Arial"/>
              </a:rPr>
              <a:t>Αποσκοπούν στην ένταξη στην οικονομική και κοινωνική ζωή των ατόμων </a:t>
            </a:r>
            <a:r>
              <a:rPr lang="el-GR" dirty="0" smtClean="0">
                <a:latin typeface="Arial"/>
                <a:cs typeface="Arial"/>
              </a:rPr>
              <a:t>που ανήκουν </a:t>
            </a:r>
            <a:r>
              <a:rPr lang="el-GR" dirty="0">
                <a:latin typeface="Arial"/>
                <a:cs typeface="Arial"/>
              </a:rPr>
              <a:t>στις ευάλωτες ομάδες πληθυσμού (ΑμεΑ, εξαρτημένοι, απεξαρτημένοι, οροθετικοί</a:t>
            </a:r>
            <a:r>
              <a:rPr lang="el-GR" dirty="0" smtClean="0">
                <a:latin typeface="Arial"/>
                <a:cs typeface="Arial"/>
              </a:rPr>
              <a:t>, φυλακισμένοι</a:t>
            </a:r>
            <a:r>
              <a:rPr lang="el-GR" dirty="0">
                <a:latin typeface="Arial"/>
                <a:cs typeface="Arial"/>
              </a:rPr>
              <a:t>, αποφυλακισμένοι, ανήλικοι παραβάτες). </a:t>
            </a:r>
            <a:r>
              <a:rPr lang="el-GR" dirty="0" smtClean="0">
                <a:latin typeface="Arial"/>
                <a:cs typeface="Arial"/>
              </a:rPr>
              <a:t> Σε </a:t>
            </a:r>
            <a:r>
              <a:rPr lang="el-GR" dirty="0">
                <a:latin typeface="Arial"/>
                <a:cs typeface="Arial"/>
              </a:rPr>
              <a:t>μια Κοιν.Σ.Επ. Ένταξης, </a:t>
            </a:r>
            <a:r>
              <a:rPr lang="el-GR" b="1" dirty="0" smtClean="0">
                <a:latin typeface="Arial"/>
                <a:cs typeface="Arial"/>
              </a:rPr>
              <a:t>30</a:t>
            </a:r>
            <a:r>
              <a:rPr lang="el-GR" b="1" dirty="0">
                <a:latin typeface="Arial"/>
                <a:cs typeface="Arial"/>
              </a:rPr>
              <a:t>% </a:t>
            </a:r>
            <a:r>
              <a:rPr lang="el-GR" dirty="0" smtClean="0">
                <a:latin typeface="Arial"/>
                <a:cs typeface="Arial"/>
              </a:rPr>
              <a:t>κατ’</a:t>
            </a:r>
            <a:r>
              <a:rPr lang="el-GR" dirty="0">
                <a:latin typeface="Arial"/>
                <a:cs typeface="Arial"/>
              </a:rPr>
              <a:t> </a:t>
            </a:r>
            <a:r>
              <a:rPr lang="el-GR" dirty="0" smtClean="0">
                <a:latin typeface="Arial"/>
                <a:cs typeface="Arial"/>
              </a:rPr>
              <a:t>ελάχιστον </a:t>
            </a:r>
            <a:r>
              <a:rPr lang="el-GR" dirty="0">
                <a:latin typeface="Arial"/>
                <a:cs typeface="Arial"/>
              </a:rPr>
              <a:t>των εργαζομένων θα πρέπει να ανήκει υποχρεωτικά στις ευάλωτες </a:t>
            </a:r>
            <a:r>
              <a:rPr lang="el-GR" dirty="0" smtClean="0">
                <a:latin typeface="Arial"/>
                <a:cs typeface="Arial"/>
              </a:rPr>
              <a:t>ομάδες πληθυσμού.</a:t>
            </a:r>
          </a:p>
          <a:p>
            <a:pPr marL="0" indent="0" algn="just">
              <a:buNone/>
            </a:pPr>
            <a:r>
              <a:rPr lang="el-GR" b="1" dirty="0" smtClean="0">
                <a:latin typeface="Arial"/>
                <a:cs typeface="Arial"/>
              </a:rPr>
              <a:t>Β. </a:t>
            </a:r>
            <a:r>
              <a:rPr lang="el-GR" b="1" dirty="0">
                <a:latin typeface="Arial"/>
                <a:cs typeface="Arial"/>
              </a:rPr>
              <a:t>Κοινωνικού και Συλλογικού Σκοπού</a:t>
            </a:r>
            <a:r>
              <a:rPr lang="el-GR" dirty="0">
                <a:latin typeface="Arial"/>
                <a:cs typeface="Arial"/>
              </a:rPr>
              <a:t>: Αποσκοπούν </a:t>
            </a:r>
            <a:r>
              <a:rPr lang="el-GR" dirty="0" smtClean="0">
                <a:latin typeface="Arial"/>
                <a:cs typeface="Arial"/>
              </a:rPr>
              <a:t>στην παροχή </a:t>
            </a:r>
            <a:r>
              <a:rPr lang="el-GR" dirty="0">
                <a:latin typeface="Arial"/>
                <a:cs typeface="Arial"/>
              </a:rPr>
              <a:t>προϊόντων και υπηρεσιών κοινωνικού – </a:t>
            </a:r>
            <a:r>
              <a:rPr lang="el-GR" dirty="0" smtClean="0">
                <a:latin typeface="Arial"/>
                <a:cs typeface="Arial"/>
              </a:rPr>
              <a:t>προνο</a:t>
            </a:r>
            <a:r>
              <a:rPr lang="el-GR" dirty="0">
                <a:latin typeface="Arial"/>
                <a:cs typeface="Arial"/>
              </a:rPr>
              <a:t>ι</a:t>
            </a:r>
            <a:r>
              <a:rPr lang="el-GR" dirty="0" smtClean="0">
                <a:latin typeface="Arial"/>
                <a:cs typeface="Arial"/>
              </a:rPr>
              <a:t>ακού </a:t>
            </a:r>
            <a:r>
              <a:rPr lang="el-GR" dirty="0">
                <a:latin typeface="Arial"/>
                <a:cs typeface="Arial"/>
              </a:rPr>
              <a:t>χαρακτήρα</a:t>
            </a:r>
            <a:r>
              <a:rPr lang="el-GR" dirty="0" smtClean="0">
                <a:latin typeface="Arial"/>
                <a:cs typeface="Arial"/>
              </a:rPr>
              <a:t>, </a:t>
            </a:r>
            <a:r>
              <a:rPr lang="el-GR" dirty="0">
                <a:latin typeface="Arial"/>
                <a:cs typeface="Arial"/>
              </a:rPr>
              <a:t>στην απασχόληση, στην ενδυνάμωση της κοινωνικής συνοχής και της τοπικής ή περιφερειακής ανάπτυξης. Ενδεικτικά, μπορούν να δραστηριοποιούνται σε τομείς όπως ο πολιτισμός, το περιβάλλον, η οικολογία, η εκπαίδευση, οι παροχές κοινής ωφέλειας, η αξιοποίηση τοπικών προϊόντων, η διατήρηση παραδοσιακών δραστηριοτήτων και επαγγελμάτων κ.ά</a:t>
            </a:r>
            <a:r>
              <a:rPr lang="el-GR" dirty="0" smtClean="0">
                <a:latin typeface="Arial"/>
                <a:cs typeface="Arial"/>
              </a:rPr>
              <a:t>.</a:t>
            </a:r>
            <a:endParaRPr lang="el-GR" dirty="0">
              <a:latin typeface="Arial"/>
              <a:cs typeface="Arial"/>
            </a:endParaRPr>
          </a:p>
        </p:txBody>
      </p:sp>
    </p:spTree>
    <p:extLst>
      <p:ext uri="{BB962C8B-B14F-4D97-AF65-F5344CB8AC3E}">
        <p14:creationId xmlns:p14="http://schemas.microsoft.com/office/powerpoint/2010/main" val="434858151"/>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Κατηγορίες Κοιν.Σ.Επ</a:t>
            </a:r>
            <a:r>
              <a:rPr lang="el-GR" dirty="0" smtClean="0">
                <a:latin typeface="Arial"/>
                <a:cs typeface="Arial"/>
              </a:rPr>
              <a:t>., </a:t>
            </a:r>
            <a:r>
              <a:rPr lang="el-GR" sz="3600" dirty="0" smtClean="0">
                <a:latin typeface="Arial"/>
                <a:cs typeface="Arial"/>
              </a:rPr>
              <a:t>συνέχεια</a:t>
            </a:r>
            <a:endParaRPr lang="en-US" sz="3600" dirty="0"/>
          </a:p>
        </p:txBody>
      </p:sp>
      <p:sp>
        <p:nvSpPr>
          <p:cNvPr id="3" name="Content Placeholder 2"/>
          <p:cNvSpPr>
            <a:spLocks noGrp="1"/>
          </p:cNvSpPr>
          <p:nvPr>
            <p:ph idx="1"/>
          </p:nvPr>
        </p:nvSpPr>
        <p:spPr>
          <a:xfrm>
            <a:off x="739775" y="2431795"/>
            <a:ext cx="7662864" cy="4242131"/>
          </a:xfrm>
        </p:spPr>
        <p:txBody>
          <a:bodyPr>
            <a:normAutofit fontScale="85000" lnSpcReduction="10000"/>
          </a:bodyPr>
          <a:lstStyle/>
          <a:p>
            <a:pPr marL="0" indent="0" algn="just">
              <a:buNone/>
            </a:pPr>
            <a:r>
              <a:rPr lang="el-GR" b="1" dirty="0" smtClean="0">
                <a:latin typeface="Arial"/>
                <a:cs typeface="Arial"/>
              </a:rPr>
              <a:t>Συνεταιρισμός εργαζομένων </a:t>
            </a:r>
            <a:r>
              <a:rPr lang="el-GR" dirty="0" smtClean="0">
                <a:latin typeface="Arial"/>
                <a:cs typeface="Arial"/>
              </a:rPr>
              <a:t>(άρθρα 23, 24): Σύμπραξη </a:t>
            </a:r>
            <a:r>
              <a:rPr lang="el-GR" dirty="0">
                <a:latin typeface="Arial"/>
                <a:cs typeface="Arial"/>
              </a:rPr>
              <a:t>επαγγελματιών κάτω από ένα άλλο επαγγελματικό ΑΦΜ </a:t>
            </a:r>
            <a:r>
              <a:rPr lang="el-GR" dirty="0" smtClean="0">
                <a:latin typeface="Arial"/>
                <a:cs typeface="Arial"/>
              </a:rPr>
              <a:t>οι </a:t>
            </a:r>
            <a:r>
              <a:rPr lang="el-GR" dirty="0">
                <a:latin typeface="Arial"/>
                <a:cs typeface="Arial"/>
              </a:rPr>
              <a:t>οποίοι </a:t>
            </a:r>
            <a:r>
              <a:rPr lang="el-GR" dirty="0" smtClean="0">
                <a:latin typeface="Arial"/>
                <a:cs typeface="Arial"/>
              </a:rPr>
              <a:t>παράγουν συλλογική ωφέλεια και ασφαλίζονται </a:t>
            </a:r>
            <a:r>
              <a:rPr lang="el-GR" dirty="0">
                <a:latin typeface="Arial"/>
                <a:cs typeface="Arial"/>
              </a:rPr>
              <a:t>υποχρεωτικά από την πρώτη στιγμή στον ΟΑΕΕ η στο επαγγελματικό σωματείο που ανήκουν (π.χ. μηχανικοί, κ.α.)</a:t>
            </a:r>
            <a:r>
              <a:rPr lang="el-GR" dirty="0" smtClean="0">
                <a:latin typeface="Arial"/>
                <a:cs typeface="Arial"/>
              </a:rPr>
              <a:t>.</a:t>
            </a:r>
          </a:p>
          <a:p>
            <a:pPr marL="0" indent="0" algn="just">
              <a:buNone/>
            </a:pPr>
            <a:r>
              <a:rPr lang="el-GR" dirty="0">
                <a:latin typeface="Arial"/>
                <a:cs typeface="Arial"/>
              </a:rPr>
              <a:t>Ένας υποψήφιος Συν.Εργ. σε πρώτο χρόνο υποβάλλει το καταστατικό του στο Γενικό Μητρώο Κοινωνικής Οικονομίας και εφόσον αυτό εγκριθεί και καταχωριστεί, ακολουθεί η εγγραφή του στο Γ.Ε.ΜΗ.</a:t>
            </a:r>
          </a:p>
          <a:p>
            <a:pPr algn="just"/>
            <a:r>
              <a:rPr lang="el-GR" dirty="0" smtClean="0">
                <a:latin typeface="Arial"/>
                <a:cs typeface="Arial"/>
              </a:rPr>
              <a:t>Για </a:t>
            </a:r>
            <a:r>
              <a:rPr lang="el-GR" dirty="0">
                <a:latin typeface="Arial"/>
                <a:cs typeface="Arial"/>
              </a:rPr>
              <a:t>την ίδρυση μιας Κοιν.Σ.Επ. Ένταξης, χρειάζονται τουλάχιστον 7 μέλη. Για την </a:t>
            </a:r>
            <a:r>
              <a:rPr lang="el-GR" dirty="0" smtClean="0">
                <a:latin typeface="Arial"/>
                <a:cs typeface="Arial"/>
              </a:rPr>
              <a:t>ίδρυση Κοιν.Σ.Επ. Κοινωνικού και Συλλογικού Σκοπού</a:t>
            </a:r>
            <a:r>
              <a:rPr lang="el-GR" dirty="0">
                <a:latin typeface="Arial"/>
                <a:cs typeface="Arial"/>
              </a:rPr>
              <a:t>, </a:t>
            </a:r>
            <a:r>
              <a:rPr lang="el-GR" dirty="0" smtClean="0">
                <a:latin typeface="Arial"/>
                <a:cs typeface="Arial"/>
              </a:rPr>
              <a:t>χρειάζονται τουλάχιστον </a:t>
            </a:r>
            <a:r>
              <a:rPr lang="el-GR" dirty="0">
                <a:latin typeface="Arial"/>
                <a:cs typeface="Arial"/>
              </a:rPr>
              <a:t>5 μέλη</a:t>
            </a:r>
            <a:r>
              <a:rPr lang="el-GR" dirty="0" smtClean="0">
                <a:latin typeface="Arial"/>
                <a:cs typeface="Arial"/>
              </a:rPr>
              <a:t>.</a:t>
            </a:r>
          </a:p>
          <a:p>
            <a:pPr algn="just"/>
            <a:r>
              <a:rPr lang="el-GR" dirty="0">
                <a:latin typeface="Arial"/>
                <a:cs typeface="Arial"/>
              </a:rPr>
              <a:t>Οι </a:t>
            </a:r>
            <a:r>
              <a:rPr lang="el-GR" dirty="0" smtClean="0">
                <a:latin typeface="Arial"/>
                <a:cs typeface="Arial"/>
              </a:rPr>
              <a:t>5μελείς Κοιν.Σ.Επ. </a:t>
            </a:r>
            <a:r>
              <a:rPr lang="el-GR" dirty="0">
                <a:latin typeface="Arial"/>
                <a:cs typeface="Arial"/>
              </a:rPr>
              <a:t>μπορούν πλέον να έχουν διαχειριστή αντί διοικούσας επιτροπής με απόφαση της γενικής συνέλευσης τους.</a:t>
            </a:r>
            <a:endParaRPr lang="en-US" dirty="0">
              <a:latin typeface="Arial"/>
              <a:cs typeface="Arial"/>
            </a:endParaRPr>
          </a:p>
        </p:txBody>
      </p:sp>
    </p:spTree>
    <p:extLst>
      <p:ext uri="{BB962C8B-B14F-4D97-AF65-F5344CB8AC3E}">
        <p14:creationId xmlns:p14="http://schemas.microsoft.com/office/powerpoint/2010/main" val="3362187957"/>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Ι</a:t>
            </a:r>
            <a:r>
              <a:rPr lang="el-GR" dirty="0" smtClean="0">
                <a:latin typeface="Arial"/>
                <a:cs typeface="Arial"/>
              </a:rPr>
              <a:t>διαίτερα </a:t>
            </a:r>
            <a:r>
              <a:rPr lang="el-GR" dirty="0">
                <a:latin typeface="Arial"/>
                <a:cs typeface="Arial"/>
              </a:rPr>
              <a:t>χαρακτηριστικά της Κοιν.Σ.Επ.</a:t>
            </a:r>
            <a:endParaRPr lang="en-US" dirty="0">
              <a:latin typeface="Arial"/>
              <a:cs typeface="Arial"/>
            </a:endParaRPr>
          </a:p>
        </p:txBody>
      </p:sp>
      <p:sp>
        <p:nvSpPr>
          <p:cNvPr id="3" name="Content Placeholder 2"/>
          <p:cNvSpPr>
            <a:spLocks noGrp="1"/>
          </p:cNvSpPr>
          <p:nvPr>
            <p:ph idx="1"/>
          </p:nvPr>
        </p:nvSpPr>
        <p:spPr>
          <a:xfrm>
            <a:off x="739775" y="2252133"/>
            <a:ext cx="7664463" cy="4327224"/>
          </a:xfrm>
        </p:spPr>
        <p:txBody>
          <a:bodyPr>
            <a:noAutofit/>
          </a:bodyPr>
          <a:lstStyle/>
          <a:p>
            <a:pPr algn="just"/>
            <a:r>
              <a:rPr lang="el-GR" sz="1800" dirty="0" smtClean="0">
                <a:latin typeface="Arial"/>
                <a:cs typeface="Arial"/>
              </a:rPr>
              <a:t>Μόνη </a:t>
            </a:r>
            <a:r>
              <a:rPr lang="el-GR" sz="1800" dirty="0">
                <a:latin typeface="Arial"/>
                <a:cs typeface="Arial"/>
              </a:rPr>
              <a:t>η συμμετοχή ενός φυσικού προσώπου με την ιδιότητα μέλους–εταίρου, </a:t>
            </a:r>
            <a:r>
              <a:rPr lang="el-GR" sz="1800" dirty="0" smtClean="0">
                <a:latin typeface="Arial"/>
                <a:cs typeface="Arial"/>
              </a:rPr>
              <a:t>σε Κοιν.Σ.Επ</a:t>
            </a:r>
            <a:r>
              <a:rPr lang="el-GR" sz="1800" dirty="0">
                <a:latin typeface="Arial"/>
                <a:cs typeface="Arial"/>
              </a:rPr>
              <a:t>., δεν του προσδίδει εμπορική ιδιότητα και δεν δημιουργεί ασφαλιστικές </a:t>
            </a:r>
            <a:r>
              <a:rPr lang="el-GR" sz="1800" dirty="0" smtClean="0">
                <a:latin typeface="Arial"/>
                <a:cs typeface="Arial"/>
              </a:rPr>
              <a:t>ή φορολογικές υποχρεώσεις, εκτός της περίπτωσης του Συνεταιρισμού επαγγελματιών.</a:t>
            </a:r>
            <a:endParaRPr lang="el-GR" sz="1800" dirty="0">
              <a:latin typeface="Arial"/>
              <a:cs typeface="Arial"/>
            </a:endParaRPr>
          </a:p>
          <a:p>
            <a:pPr algn="just"/>
            <a:r>
              <a:rPr lang="el-GR" sz="1800" dirty="0" smtClean="0">
                <a:latin typeface="Arial"/>
                <a:cs typeface="Arial"/>
              </a:rPr>
              <a:t>Μέλος </a:t>
            </a:r>
            <a:r>
              <a:rPr lang="el-GR" sz="1800" dirty="0">
                <a:latin typeface="Arial"/>
                <a:cs typeface="Arial"/>
              </a:rPr>
              <a:t>μίας </a:t>
            </a:r>
            <a:r>
              <a:rPr lang="el-GR" sz="1800" dirty="0" smtClean="0">
                <a:latin typeface="Arial"/>
                <a:cs typeface="Arial"/>
              </a:rPr>
              <a:t>Κοιν.Σ.Επ</a:t>
            </a:r>
            <a:r>
              <a:rPr lang="en-US" sz="1800" dirty="0" smtClean="0">
                <a:latin typeface="Arial"/>
                <a:cs typeface="Arial"/>
              </a:rPr>
              <a:t>.</a:t>
            </a:r>
            <a:r>
              <a:rPr lang="el-GR" sz="1800" dirty="0" smtClean="0">
                <a:latin typeface="Arial"/>
                <a:cs typeface="Arial"/>
              </a:rPr>
              <a:t> μπορεί πλέον να </a:t>
            </a:r>
            <a:r>
              <a:rPr lang="el-GR" sz="1800" dirty="0">
                <a:latin typeface="Arial"/>
                <a:cs typeface="Arial"/>
              </a:rPr>
              <a:t>μετέχει </a:t>
            </a:r>
            <a:r>
              <a:rPr lang="el-GR" sz="1800" dirty="0" smtClean="0">
                <a:latin typeface="Arial"/>
                <a:cs typeface="Arial"/>
              </a:rPr>
              <a:t>και σε </a:t>
            </a:r>
            <a:r>
              <a:rPr lang="el-GR" sz="1800" dirty="0">
                <a:latin typeface="Arial"/>
                <a:cs typeface="Arial"/>
              </a:rPr>
              <a:t>άλλη </a:t>
            </a:r>
            <a:r>
              <a:rPr lang="el-GR" sz="1800" dirty="0" smtClean="0">
                <a:latin typeface="Arial"/>
                <a:cs typeface="Arial"/>
              </a:rPr>
              <a:t>Κοιν.Σ.Επ. αρκεί να έχει διαφορετική δραστηριότητα.</a:t>
            </a:r>
          </a:p>
          <a:p>
            <a:pPr algn="just"/>
            <a:r>
              <a:rPr lang="el-GR" sz="1800" dirty="0">
                <a:latin typeface="Arial"/>
                <a:cs typeface="Arial"/>
              </a:rPr>
              <a:t>Θ</a:t>
            </a:r>
            <a:r>
              <a:rPr lang="el-GR" sz="1800" dirty="0" smtClean="0">
                <a:latin typeface="Arial"/>
                <a:cs typeface="Arial"/>
              </a:rPr>
              <a:t>εσπίζεται </a:t>
            </a:r>
            <a:r>
              <a:rPr lang="el-GR" sz="1800" dirty="0">
                <a:latin typeface="Arial"/>
                <a:cs typeface="Arial"/>
              </a:rPr>
              <a:t>στις </a:t>
            </a:r>
            <a:r>
              <a:rPr lang="el-GR" sz="1800" dirty="0" smtClean="0">
                <a:latin typeface="Arial"/>
                <a:cs typeface="Arial"/>
              </a:rPr>
              <a:t>Κοιν</a:t>
            </a:r>
            <a:r>
              <a:rPr lang="en-US" sz="1800" dirty="0" smtClean="0">
                <a:latin typeface="Arial"/>
                <a:cs typeface="Arial"/>
              </a:rPr>
              <a:t>.</a:t>
            </a:r>
            <a:r>
              <a:rPr lang="el-GR" sz="1800" dirty="0" smtClean="0">
                <a:latin typeface="Arial"/>
                <a:cs typeface="Arial"/>
              </a:rPr>
              <a:t>Σ</a:t>
            </a:r>
            <a:r>
              <a:rPr lang="en-US" sz="1800" dirty="0" smtClean="0">
                <a:latin typeface="Arial"/>
                <a:cs typeface="Arial"/>
              </a:rPr>
              <a:t>.</a:t>
            </a:r>
            <a:r>
              <a:rPr lang="el-GR" sz="1800" dirty="0" smtClean="0">
                <a:latin typeface="Arial"/>
                <a:cs typeface="Arial"/>
              </a:rPr>
              <a:t>Επ</a:t>
            </a:r>
            <a:r>
              <a:rPr lang="en-US" sz="1800" dirty="0" smtClean="0">
                <a:latin typeface="Arial"/>
                <a:cs typeface="Arial"/>
              </a:rPr>
              <a:t>.</a:t>
            </a:r>
            <a:r>
              <a:rPr lang="el-GR" sz="1800" dirty="0" smtClean="0">
                <a:latin typeface="Arial"/>
                <a:cs typeface="Arial"/>
              </a:rPr>
              <a:t> ο ρόλος του </a:t>
            </a:r>
            <a:r>
              <a:rPr lang="el-GR" sz="1800" b="1" dirty="0" smtClean="0">
                <a:latin typeface="Arial"/>
                <a:cs typeface="Arial"/>
              </a:rPr>
              <a:t>εθελοντή, </a:t>
            </a:r>
            <a:r>
              <a:rPr lang="el-GR" sz="1800" dirty="0" smtClean="0">
                <a:latin typeface="Arial"/>
                <a:cs typeface="Arial"/>
              </a:rPr>
              <a:t>του οποίου η δράση δεν παράγει άμεσα έσοδα για την επιχείρηση. Σε περίπτωση απασχόλησής του στο εξωτερικό, έχει </a:t>
            </a:r>
            <a:r>
              <a:rPr lang="el-GR" sz="1800" u="sng" dirty="0" smtClean="0">
                <a:latin typeface="Arial"/>
                <a:cs typeface="Arial"/>
              </a:rPr>
              <a:t>όλα</a:t>
            </a:r>
            <a:r>
              <a:rPr lang="el-GR" sz="1800" dirty="0" smtClean="0">
                <a:latin typeface="Arial"/>
                <a:cs typeface="Arial"/>
              </a:rPr>
              <a:t> τα έξοδα καλυμμένα.</a:t>
            </a:r>
          </a:p>
          <a:p>
            <a:pPr algn="just"/>
            <a:r>
              <a:rPr lang="el-GR" sz="1800" dirty="0">
                <a:latin typeface="Arial"/>
                <a:cs typeface="Arial"/>
              </a:rPr>
              <a:t>Η παροχή </a:t>
            </a:r>
            <a:r>
              <a:rPr lang="el-GR" sz="1800" dirty="0" smtClean="0">
                <a:latin typeface="Arial"/>
                <a:cs typeface="Arial"/>
              </a:rPr>
              <a:t>υπηρεσιών από μη εργαζόμενα μέλη της </a:t>
            </a:r>
            <a:r>
              <a:rPr lang="el-GR" sz="1800" dirty="0">
                <a:latin typeface="Arial"/>
                <a:cs typeface="Arial"/>
              </a:rPr>
              <a:t>Κοιν.Σ.Επ</a:t>
            </a:r>
            <a:r>
              <a:rPr lang="el-GR" sz="1800" dirty="0" smtClean="0">
                <a:latin typeface="Arial"/>
                <a:cs typeface="Arial"/>
              </a:rPr>
              <a:t>. είναι </a:t>
            </a:r>
            <a:r>
              <a:rPr lang="el-GR" sz="1800" dirty="0">
                <a:latin typeface="Arial"/>
                <a:cs typeface="Arial"/>
              </a:rPr>
              <a:t>μη αμειβόμενη </a:t>
            </a:r>
            <a:r>
              <a:rPr lang="el-GR" sz="1800" dirty="0" smtClean="0">
                <a:latin typeface="Arial"/>
                <a:cs typeface="Arial"/>
              </a:rPr>
              <a:t>σύμβαση </a:t>
            </a:r>
            <a:r>
              <a:rPr lang="el-GR" sz="1800" dirty="0">
                <a:latin typeface="Arial"/>
                <a:cs typeface="Arial"/>
              </a:rPr>
              <a:t>εντολής </a:t>
            </a:r>
            <a:r>
              <a:rPr lang="el-GR" sz="1800" dirty="0" smtClean="0">
                <a:latin typeface="Arial"/>
                <a:cs typeface="Arial"/>
              </a:rPr>
              <a:t>(κατ</a:t>
            </a:r>
            <a:r>
              <a:rPr lang="el-GR" sz="1800" dirty="0">
                <a:latin typeface="Arial"/>
                <a:cs typeface="Arial"/>
              </a:rPr>
              <a:t>' άρθρο 713 επ. Α. Κ</a:t>
            </a:r>
            <a:r>
              <a:rPr lang="el-GR" sz="1800" dirty="0" smtClean="0">
                <a:latin typeface="Arial"/>
                <a:cs typeface="Arial"/>
              </a:rPr>
              <a:t>.), </a:t>
            </a:r>
            <a:r>
              <a:rPr lang="el-GR" sz="1800" dirty="0">
                <a:latin typeface="Arial"/>
                <a:cs typeface="Arial"/>
              </a:rPr>
              <a:t>κ</a:t>
            </a:r>
            <a:r>
              <a:rPr lang="el-GR" sz="1800" dirty="0" smtClean="0">
                <a:latin typeface="Arial"/>
                <a:cs typeface="Arial"/>
              </a:rPr>
              <a:t>αταρτιζόμενη εγγράφως. Η παρεχόμενη </a:t>
            </a:r>
            <a:r>
              <a:rPr lang="el-GR" sz="1800" dirty="0">
                <a:latin typeface="Arial"/>
                <a:cs typeface="Arial"/>
              </a:rPr>
              <a:t>υπηρεσία και σε καμία περίπτωση δε μπορεί να υπερβαίνει τις 16 ώρες εβδομαδιαίως</a:t>
            </a:r>
            <a:r>
              <a:rPr lang="el-GR" sz="1800" dirty="0" smtClean="0">
                <a:latin typeface="Arial"/>
                <a:cs typeface="Arial"/>
              </a:rPr>
              <a:t>.</a:t>
            </a:r>
            <a:endParaRPr lang="el-GR" sz="1800" dirty="0">
              <a:latin typeface="Arial"/>
              <a:cs typeface="Arial"/>
            </a:endParaRPr>
          </a:p>
        </p:txBody>
      </p:sp>
    </p:spTree>
    <p:extLst>
      <p:ext uri="{BB962C8B-B14F-4D97-AF65-F5344CB8AC3E}">
        <p14:creationId xmlns:p14="http://schemas.microsoft.com/office/powerpoint/2010/main" val="35048714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48" y="432319"/>
            <a:ext cx="8229600" cy="1323977"/>
          </a:xfrm>
        </p:spPr>
        <p:txBody>
          <a:bodyPr/>
          <a:lstStyle/>
          <a:p>
            <a:r>
              <a:rPr lang="el-GR" dirty="0">
                <a:latin typeface="Arial"/>
                <a:cs typeface="Arial"/>
              </a:rPr>
              <a:t>Ιδιαίτερα χαρακτηριστικά της Κοιν.Σ.Επ</a:t>
            </a:r>
            <a:r>
              <a:rPr lang="el-GR" dirty="0" smtClean="0">
                <a:latin typeface="Arial"/>
                <a:cs typeface="Arial"/>
              </a:rPr>
              <a:t>., </a:t>
            </a:r>
            <a:r>
              <a:rPr lang="el-GR" sz="3600" dirty="0" smtClean="0">
                <a:latin typeface="Arial"/>
                <a:cs typeface="Arial"/>
              </a:rPr>
              <a:t>συνέχεια</a:t>
            </a:r>
            <a:endParaRPr lang="en-US" sz="3600" dirty="0"/>
          </a:p>
        </p:txBody>
      </p:sp>
      <p:sp>
        <p:nvSpPr>
          <p:cNvPr id="3" name="Content Placeholder 2"/>
          <p:cNvSpPr>
            <a:spLocks noGrp="1"/>
          </p:cNvSpPr>
          <p:nvPr>
            <p:ph idx="1"/>
          </p:nvPr>
        </p:nvSpPr>
        <p:spPr>
          <a:xfrm>
            <a:off x="739775" y="2197059"/>
            <a:ext cx="7662864" cy="4660941"/>
          </a:xfrm>
        </p:spPr>
        <p:txBody>
          <a:bodyPr>
            <a:normAutofit fontScale="77500" lnSpcReduction="20000"/>
          </a:bodyPr>
          <a:lstStyle/>
          <a:p>
            <a:pPr algn="just"/>
            <a:r>
              <a:rPr lang="el-GR" dirty="0">
                <a:latin typeface="Arial"/>
                <a:cs typeface="Arial"/>
              </a:rPr>
              <a:t>Τα κέρδη της Κοιν.Σ.Επ. δεν διανέμονται στα μέλη της, εκτός αν τα μέλη αυτά είναι και </a:t>
            </a:r>
            <a:r>
              <a:rPr lang="el-GR" dirty="0" smtClean="0">
                <a:latin typeface="Arial"/>
                <a:cs typeface="Arial"/>
              </a:rPr>
              <a:t>είναι εργαζόμενοι </a:t>
            </a:r>
            <a:r>
              <a:rPr lang="el-GR" dirty="0">
                <a:latin typeface="Arial"/>
                <a:cs typeface="Arial"/>
              </a:rPr>
              <a:t>σε αυτή. </a:t>
            </a:r>
            <a:endParaRPr lang="el-GR" dirty="0" smtClean="0">
              <a:latin typeface="Arial"/>
              <a:cs typeface="Arial"/>
            </a:endParaRPr>
          </a:p>
          <a:p>
            <a:pPr algn="just"/>
            <a:r>
              <a:rPr lang="el-GR" dirty="0">
                <a:latin typeface="Arial"/>
                <a:cs typeface="Arial"/>
              </a:rPr>
              <a:t>Το ποσοστό εργαζομένων μη μελών έναντι μελών δεν μπορεί να υπερβαίνει το 40</a:t>
            </a:r>
            <a:r>
              <a:rPr lang="el-GR" dirty="0" smtClean="0">
                <a:latin typeface="Arial"/>
                <a:cs typeface="Arial"/>
              </a:rPr>
              <a:t>% </a:t>
            </a:r>
            <a:r>
              <a:rPr lang="el-GR" dirty="0">
                <a:latin typeface="Arial"/>
                <a:cs typeface="Arial"/>
              </a:rPr>
              <a:t>για τις Κοιν.Σ.Επ</a:t>
            </a:r>
            <a:r>
              <a:rPr lang="el-GR" dirty="0" smtClean="0">
                <a:latin typeface="Arial"/>
                <a:cs typeface="Arial"/>
              </a:rPr>
              <a:t>. και </a:t>
            </a:r>
            <a:r>
              <a:rPr lang="el-GR" dirty="0">
                <a:latin typeface="Arial"/>
                <a:cs typeface="Arial"/>
              </a:rPr>
              <a:t>από 25% για τους Συνεταιρισμούς Εργαζομένων</a:t>
            </a:r>
            <a:r>
              <a:rPr lang="el-GR" dirty="0" smtClean="0">
                <a:latin typeface="Arial"/>
                <a:cs typeface="Arial"/>
              </a:rPr>
              <a:t>.</a:t>
            </a:r>
          </a:p>
          <a:p>
            <a:pPr algn="just"/>
            <a:r>
              <a:rPr lang="el-GR" dirty="0" smtClean="0">
                <a:latin typeface="Arial"/>
                <a:cs typeface="Arial"/>
              </a:rPr>
              <a:t>Όριο </a:t>
            </a:r>
            <a:r>
              <a:rPr lang="el-GR" dirty="0">
                <a:latin typeface="Arial"/>
                <a:cs typeface="Arial"/>
              </a:rPr>
              <a:t>μεταξύ ανώτερου και κατώτερου μισθού 3 προς 1 </a:t>
            </a:r>
            <a:r>
              <a:rPr lang="el-GR" dirty="0" smtClean="0">
                <a:latin typeface="Arial"/>
                <a:cs typeface="Arial"/>
              </a:rPr>
              <a:t>εντός της </a:t>
            </a:r>
            <a:r>
              <a:rPr lang="el-GR" dirty="0">
                <a:latin typeface="Arial"/>
                <a:cs typeface="Arial"/>
              </a:rPr>
              <a:t>Κοιν.Σ.Επ. </a:t>
            </a:r>
            <a:endParaRPr lang="el-GR" dirty="0" smtClean="0">
              <a:latin typeface="Arial"/>
              <a:cs typeface="Arial"/>
            </a:endParaRPr>
          </a:p>
          <a:p>
            <a:pPr algn="just"/>
            <a:r>
              <a:rPr lang="el-GR" dirty="0" smtClean="0">
                <a:latin typeface="Arial"/>
                <a:cs typeface="Arial"/>
              </a:rPr>
              <a:t>Τα </a:t>
            </a:r>
            <a:r>
              <a:rPr lang="el-GR" dirty="0">
                <a:latin typeface="Arial"/>
                <a:cs typeface="Arial"/>
              </a:rPr>
              <a:t>κέρδη διατίθενται ποσοστιαία, ετησίως, ως </a:t>
            </a:r>
            <a:r>
              <a:rPr lang="el-GR" dirty="0" smtClean="0">
                <a:latin typeface="Arial"/>
                <a:cs typeface="Arial"/>
              </a:rPr>
              <a:t>εξής </a:t>
            </a:r>
            <a:r>
              <a:rPr lang="el-GR" sz="1900" dirty="0" smtClean="0">
                <a:latin typeface="Arial"/>
                <a:cs typeface="Arial"/>
              </a:rPr>
              <a:t>(άρθρο 20)</a:t>
            </a:r>
            <a:r>
              <a:rPr lang="el-GR" dirty="0" smtClean="0">
                <a:latin typeface="Arial"/>
                <a:cs typeface="Arial"/>
              </a:rPr>
              <a:t>:</a:t>
            </a:r>
            <a:endParaRPr lang="el-GR" dirty="0">
              <a:latin typeface="Arial"/>
              <a:cs typeface="Arial"/>
            </a:endParaRPr>
          </a:p>
          <a:p>
            <a:pPr lvl="1" algn="just"/>
            <a:r>
              <a:rPr lang="el-GR" dirty="0" smtClean="0">
                <a:latin typeface="Arial"/>
                <a:cs typeface="Arial"/>
              </a:rPr>
              <a:t>5</a:t>
            </a:r>
            <a:r>
              <a:rPr lang="el-GR" dirty="0">
                <a:latin typeface="Arial"/>
                <a:cs typeface="Arial"/>
              </a:rPr>
              <a:t>% για σχηματισμό αποθεματικού.</a:t>
            </a:r>
          </a:p>
          <a:p>
            <a:pPr lvl="1" algn="just"/>
            <a:r>
              <a:rPr lang="el-GR" dirty="0" smtClean="0">
                <a:latin typeface="Arial"/>
                <a:cs typeface="Arial"/>
              </a:rPr>
              <a:t>Έως </a:t>
            </a:r>
            <a:r>
              <a:rPr lang="el-GR" dirty="0">
                <a:latin typeface="Arial"/>
                <a:cs typeface="Arial"/>
              </a:rPr>
              <a:t>35% διανέμεται στους εργαζόμενους ως κίνητρο παραγωγικότητας.</a:t>
            </a:r>
          </a:p>
          <a:p>
            <a:pPr lvl="1" algn="just"/>
            <a:r>
              <a:rPr lang="el-GR" dirty="0" smtClean="0">
                <a:latin typeface="Arial"/>
                <a:cs typeface="Arial"/>
              </a:rPr>
              <a:t>Το </a:t>
            </a:r>
            <a:r>
              <a:rPr lang="el-GR" dirty="0">
                <a:latin typeface="Arial"/>
                <a:cs typeface="Arial"/>
              </a:rPr>
              <a:t>υπόλοιπο (τουλάχιστον 60%) διατίθεται για </a:t>
            </a:r>
            <a:r>
              <a:rPr lang="el-GR" dirty="0" smtClean="0">
                <a:latin typeface="Arial"/>
                <a:cs typeface="Arial"/>
              </a:rPr>
              <a:t>δράσεις κοινωνικής ωφέλειας (προβλέπονται φοροαπαλλαγές του 10-30% των κερδών) της επιχείρησης</a:t>
            </a:r>
            <a:r>
              <a:rPr lang="en-US" dirty="0" smtClean="0">
                <a:latin typeface="Arial"/>
                <a:cs typeface="Arial"/>
              </a:rPr>
              <a:t> </a:t>
            </a:r>
            <a:r>
              <a:rPr lang="el-GR" dirty="0" smtClean="0">
                <a:latin typeface="Arial"/>
                <a:cs typeface="Arial"/>
              </a:rPr>
              <a:t>και </a:t>
            </a:r>
            <a:r>
              <a:rPr lang="el-GR" dirty="0">
                <a:latin typeface="Arial"/>
                <a:cs typeface="Arial"/>
              </a:rPr>
              <a:t>τη δημιουργία νέων θέσεων εργασίας.</a:t>
            </a:r>
          </a:p>
          <a:p>
            <a:pPr algn="just"/>
            <a:r>
              <a:rPr lang="el-GR" dirty="0">
                <a:latin typeface="Arial"/>
                <a:cs typeface="Arial"/>
              </a:rPr>
              <a:t>Πέραν του ποσού </a:t>
            </a:r>
            <a:r>
              <a:rPr lang="el-GR" dirty="0" smtClean="0">
                <a:latin typeface="Arial"/>
                <a:cs typeface="Arial"/>
              </a:rPr>
              <a:t>(</a:t>
            </a:r>
            <a:r>
              <a:rPr lang="en-US" dirty="0" smtClean="0">
                <a:latin typeface="Arial"/>
                <a:cs typeface="Arial"/>
              </a:rPr>
              <a:t>min. 100 </a:t>
            </a:r>
            <a:r>
              <a:rPr lang="el-GR" dirty="0" smtClean="0">
                <a:latin typeface="Arial"/>
                <a:cs typeface="Arial"/>
              </a:rPr>
              <a:t>Ευρώ</a:t>
            </a:r>
            <a:r>
              <a:rPr lang="en-US" dirty="0" smtClean="0">
                <a:latin typeface="Arial"/>
                <a:cs typeface="Arial"/>
              </a:rPr>
              <a:t>) </a:t>
            </a:r>
            <a:r>
              <a:rPr lang="el-GR" dirty="0" smtClean="0">
                <a:latin typeface="Arial"/>
                <a:cs typeface="Arial"/>
              </a:rPr>
              <a:t>που </a:t>
            </a:r>
            <a:r>
              <a:rPr lang="el-GR" dirty="0">
                <a:latin typeface="Arial"/>
                <a:cs typeface="Arial"/>
              </a:rPr>
              <a:t>καταβάλλει για απόκτηση της συνεταιριστικής μερίδας, το μέλος </a:t>
            </a:r>
            <a:r>
              <a:rPr lang="el-GR" dirty="0" smtClean="0">
                <a:latin typeface="Arial"/>
                <a:cs typeface="Arial"/>
              </a:rPr>
              <a:t>της Κοιν.Σ.Επ</a:t>
            </a:r>
            <a:r>
              <a:rPr lang="el-GR" dirty="0">
                <a:latin typeface="Arial"/>
                <a:cs typeface="Arial"/>
              </a:rPr>
              <a:t>. δεν έχει καμία άλλη ευθύνη έναντι των δανειστών της.</a:t>
            </a:r>
            <a:endParaRPr lang="en-US" dirty="0">
              <a:latin typeface="Arial"/>
              <a:cs typeface="Arial"/>
            </a:endParaRPr>
          </a:p>
        </p:txBody>
      </p:sp>
    </p:spTree>
    <p:extLst>
      <p:ext uri="{BB962C8B-B14F-4D97-AF65-F5344CB8AC3E}">
        <p14:creationId xmlns:p14="http://schemas.microsoft.com/office/powerpoint/2010/main" val="3171955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Τα κίνητρα για την ίδρυση μιας Κοιν.Σ.Επ.</a:t>
            </a:r>
            <a:endParaRPr lang="en-US" dirty="0">
              <a:latin typeface="Arial"/>
              <a:cs typeface="Arial"/>
            </a:endParaRPr>
          </a:p>
        </p:txBody>
      </p:sp>
      <p:sp>
        <p:nvSpPr>
          <p:cNvPr id="3" name="Content Placeholder 2"/>
          <p:cNvSpPr>
            <a:spLocks noGrp="1"/>
          </p:cNvSpPr>
          <p:nvPr>
            <p:ph idx="1"/>
          </p:nvPr>
        </p:nvSpPr>
        <p:spPr>
          <a:xfrm>
            <a:off x="739775" y="2121066"/>
            <a:ext cx="7662864" cy="4736934"/>
          </a:xfrm>
        </p:spPr>
        <p:txBody>
          <a:bodyPr>
            <a:normAutofit fontScale="92500" lnSpcReduction="10000"/>
          </a:bodyPr>
          <a:lstStyle/>
          <a:p>
            <a:pPr algn="just"/>
            <a:r>
              <a:rPr lang="el-GR" dirty="0">
                <a:latin typeface="Arial"/>
                <a:cs typeface="Arial"/>
              </a:rPr>
              <a:t>Οι εργαζόμενοι στις Κοιν.Σ.Επ., οι οποίοι ανήκουν στις ευάλωτες ομάδες </a:t>
            </a:r>
            <a:r>
              <a:rPr lang="el-GR" dirty="0" smtClean="0">
                <a:latin typeface="Arial"/>
                <a:cs typeface="Arial"/>
              </a:rPr>
              <a:t>πληθυσμού και </a:t>
            </a:r>
            <a:r>
              <a:rPr lang="el-GR" dirty="0">
                <a:latin typeface="Arial"/>
                <a:cs typeface="Arial"/>
              </a:rPr>
              <a:t>λαμβάνουν επίδομα πρόνοιας ή οποιαδήποτε άλλη </a:t>
            </a:r>
            <a:r>
              <a:rPr lang="el-GR" dirty="0" smtClean="0">
                <a:latin typeface="Arial"/>
                <a:cs typeface="Arial"/>
              </a:rPr>
              <a:t>προνοιακή παροχή</a:t>
            </a:r>
            <a:r>
              <a:rPr lang="el-GR" dirty="0">
                <a:latin typeface="Arial"/>
                <a:cs typeface="Arial"/>
              </a:rPr>
              <a:t>, συνεχίζουν </a:t>
            </a:r>
            <a:r>
              <a:rPr lang="el-GR" dirty="0" smtClean="0">
                <a:latin typeface="Arial"/>
                <a:cs typeface="Arial"/>
              </a:rPr>
              <a:t>να εισπράττουν </a:t>
            </a:r>
            <a:r>
              <a:rPr lang="el-GR" dirty="0">
                <a:latin typeface="Arial"/>
                <a:cs typeface="Arial"/>
              </a:rPr>
              <a:t>τις παροχές αυτές ταυτόχρονα με την αμοιβή τους από την Κοιν.Σ.Επ</a:t>
            </a:r>
            <a:r>
              <a:rPr lang="el-GR" dirty="0" smtClean="0">
                <a:latin typeface="Arial"/>
                <a:cs typeface="Arial"/>
              </a:rPr>
              <a:t>.</a:t>
            </a:r>
          </a:p>
          <a:p>
            <a:pPr algn="just"/>
            <a:r>
              <a:rPr lang="el-GR" dirty="0" smtClean="0">
                <a:latin typeface="Arial"/>
                <a:cs typeface="Arial"/>
              </a:rPr>
              <a:t>Οι άνεργοι, για όσο καιρό είναι απλά μέλη ή παρέχουν </a:t>
            </a:r>
            <a:r>
              <a:rPr lang="el-GR" dirty="0">
                <a:latin typeface="Arial"/>
                <a:cs typeface="Arial"/>
              </a:rPr>
              <a:t>εθελοντική η άμισθη εργασία δεν </a:t>
            </a:r>
            <a:r>
              <a:rPr lang="el-GR" dirty="0" smtClean="0">
                <a:latin typeface="Arial"/>
                <a:cs typeface="Arial"/>
              </a:rPr>
              <a:t>χάνουν </a:t>
            </a:r>
            <a:r>
              <a:rPr lang="el-GR" dirty="0">
                <a:latin typeface="Arial"/>
                <a:cs typeface="Arial"/>
              </a:rPr>
              <a:t>το επίδομα </a:t>
            </a:r>
            <a:r>
              <a:rPr lang="el-GR" dirty="0" smtClean="0">
                <a:latin typeface="Arial"/>
                <a:cs typeface="Arial"/>
              </a:rPr>
              <a:t>η </a:t>
            </a:r>
            <a:r>
              <a:rPr lang="el-GR" dirty="0">
                <a:latin typeface="Arial"/>
                <a:cs typeface="Arial"/>
              </a:rPr>
              <a:t>την ισχύ της </a:t>
            </a:r>
            <a:r>
              <a:rPr lang="el-GR" dirty="0" smtClean="0">
                <a:latin typeface="Arial"/>
                <a:cs typeface="Arial"/>
              </a:rPr>
              <a:t>κάρτας τους.</a:t>
            </a:r>
            <a:endParaRPr lang="el-GR" dirty="0">
              <a:latin typeface="Arial"/>
              <a:cs typeface="Arial"/>
            </a:endParaRPr>
          </a:p>
          <a:p>
            <a:pPr algn="just"/>
            <a:r>
              <a:rPr lang="el-GR" dirty="0" smtClean="0">
                <a:latin typeface="Arial"/>
                <a:cs typeface="Arial"/>
              </a:rPr>
              <a:t>Οι </a:t>
            </a:r>
            <a:r>
              <a:rPr lang="el-GR" dirty="0">
                <a:latin typeface="Arial"/>
                <a:cs typeface="Arial"/>
              </a:rPr>
              <a:t>Κοιν.Σ.Επ. μπορούν να έχουν πρόσβαση στη χρηματοδότηση από το </a:t>
            </a:r>
            <a:r>
              <a:rPr lang="el-GR" dirty="0" smtClean="0">
                <a:latin typeface="Arial"/>
                <a:cs typeface="Arial"/>
              </a:rPr>
              <a:t>Ταμείο Κοινωνικής </a:t>
            </a:r>
            <a:r>
              <a:rPr lang="el-GR" dirty="0">
                <a:latin typeface="Arial"/>
                <a:cs typeface="Arial"/>
              </a:rPr>
              <a:t>Οικονομίας </a:t>
            </a:r>
            <a:r>
              <a:rPr lang="el-GR" dirty="0" smtClean="0">
                <a:latin typeface="Arial"/>
                <a:cs typeface="Arial"/>
              </a:rPr>
              <a:t>και από </a:t>
            </a:r>
            <a:r>
              <a:rPr lang="el-GR" dirty="0">
                <a:latin typeface="Arial"/>
                <a:cs typeface="Arial"/>
              </a:rPr>
              <a:t>το Εθνικό Ταμείο Επιχειρηματικότητας και Ανάπτυξης.</a:t>
            </a:r>
            <a:endParaRPr lang="el-GR" dirty="0" smtClean="0">
              <a:latin typeface="Arial"/>
              <a:cs typeface="Arial"/>
            </a:endParaRPr>
          </a:p>
          <a:p>
            <a:pPr algn="just"/>
            <a:r>
              <a:rPr lang="el-GR" dirty="0" smtClean="0">
                <a:latin typeface="Arial"/>
                <a:cs typeface="Arial"/>
              </a:rPr>
              <a:t>Μπορούν </a:t>
            </a:r>
            <a:r>
              <a:rPr lang="el-GR" dirty="0">
                <a:latin typeface="Arial"/>
                <a:cs typeface="Arial"/>
              </a:rPr>
              <a:t>να </a:t>
            </a:r>
            <a:r>
              <a:rPr lang="el-GR" dirty="0" smtClean="0">
                <a:latin typeface="Arial"/>
                <a:cs typeface="Arial"/>
              </a:rPr>
              <a:t>ενταχθούν </a:t>
            </a:r>
            <a:r>
              <a:rPr lang="el-GR" dirty="0">
                <a:latin typeface="Arial"/>
                <a:cs typeface="Arial"/>
              </a:rPr>
              <a:t>στο </a:t>
            </a:r>
            <a:r>
              <a:rPr lang="el-GR" dirty="0" smtClean="0">
                <a:latin typeface="Arial"/>
                <a:cs typeface="Arial"/>
              </a:rPr>
              <a:t>νέο αναπτυξιακό ν</a:t>
            </a:r>
            <a:r>
              <a:rPr lang="el-GR" dirty="0">
                <a:latin typeface="Arial"/>
                <a:cs typeface="Arial"/>
              </a:rPr>
              <a:t>. </a:t>
            </a:r>
            <a:r>
              <a:rPr lang="el-GR" dirty="0" smtClean="0">
                <a:latin typeface="Arial"/>
                <a:cs typeface="Arial"/>
              </a:rPr>
              <a:t>4399/2016 </a:t>
            </a:r>
            <a:r>
              <a:rPr lang="el-GR" dirty="0">
                <a:latin typeface="Arial"/>
                <a:cs typeface="Arial"/>
              </a:rPr>
              <a:t>για την «Ενίσχυση των Ιδιωτικών Επενδύσεων για την περιφερειακή και οικονομική ανάπτυξη της χώρας</a:t>
            </a:r>
            <a:r>
              <a:rPr lang="el-GR" dirty="0" smtClean="0">
                <a:latin typeface="Arial"/>
                <a:cs typeface="Arial"/>
              </a:rPr>
              <a:t>»</a:t>
            </a:r>
            <a:r>
              <a:rPr lang="el-GR" dirty="0">
                <a:latin typeface="Arial"/>
                <a:cs typeface="Arial"/>
              </a:rPr>
              <a:t>.</a:t>
            </a:r>
            <a:endParaRPr lang="en-US" dirty="0">
              <a:latin typeface="Arial"/>
              <a:cs typeface="Arial"/>
            </a:endParaRPr>
          </a:p>
        </p:txBody>
      </p:sp>
    </p:spTree>
    <p:extLst>
      <p:ext uri="{BB962C8B-B14F-4D97-AF65-F5344CB8AC3E}">
        <p14:creationId xmlns:p14="http://schemas.microsoft.com/office/powerpoint/2010/main" val="4765890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Τα κίνητρα για την ίδρυση μιας Κοιν.Σ.Επ</a:t>
            </a:r>
            <a:r>
              <a:rPr lang="el-GR" dirty="0" smtClean="0">
                <a:latin typeface="Arial"/>
                <a:cs typeface="Arial"/>
              </a:rPr>
              <a:t>., </a:t>
            </a:r>
            <a:r>
              <a:rPr lang="el-GR" sz="3600" dirty="0" smtClean="0">
                <a:latin typeface="Arial"/>
                <a:cs typeface="Arial"/>
              </a:rPr>
              <a:t>συνέχεια</a:t>
            </a:r>
            <a:endParaRPr lang="en-US" sz="3600" dirty="0"/>
          </a:p>
        </p:txBody>
      </p:sp>
      <p:sp>
        <p:nvSpPr>
          <p:cNvPr id="3" name="Content Placeholder 2"/>
          <p:cNvSpPr>
            <a:spLocks noGrp="1"/>
          </p:cNvSpPr>
          <p:nvPr>
            <p:ph idx="1"/>
          </p:nvPr>
        </p:nvSpPr>
        <p:spPr>
          <a:xfrm>
            <a:off x="739775" y="2566895"/>
            <a:ext cx="7662864" cy="4080012"/>
          </a:xfrm>
        </p:spPr>
        <p:txBody>
          <a:bodyPr>
            <a:normAutofit fontScale="92500" lnSpcReduction="20000"/>
          </a:bodyPr>
          <a:lstStyle/>
          <a:p>
            <a:pPr algn="just"/>
            <a:r>
              <a:rPr lang="el-GR" dirty="0" smtClean="0">
                <a:latin typeface="Arial"/>
                <a:cs typeface="Arial"/>
              </a:rPr>
              <a:t>Δίδεται απαλλαγή </a:t>
            </a:r>
            <a:r>
              <a:rPr lang="el-GR" dirty="0">
                <a:latin typeface="Arial"/>
                <a:cs typeface="Arial"/>
              </a:rPr>
              <a:t>από την καταβολή τέλους επιτηδεύματος για τα 5 πρώτα χρονιά και μετά το τέλος διαμορφώνεται σε </a:t>
            </a:r>
            <a:r>
              <a:rPr lang="el-GR" dirty="0" smtClean="0">
                <a:latin typeface="Arial"/>
                <a:cs typeface="Arial"/>
              </a:rPr>
              <a:t>500 ευρώ.</a:t>
            </a:r>
          </a:p>
          <a:p>
            <a:pPr algn="just"/>
            <a:r>
              <a:rPr lang="el-GR" dirty="0">
                <a:latin typeface="Arial"/>
                <a:cs typeface="Arial"/>
              </a:rPr>
              <a:t>Α</a:t>
            </a:r>
            <a:r>
              <a:rPr lang="el-GR" dirty="0" smtClean="0">
                <a:latin typeface="Arial"/>
                <a:cs typeface="Arial"/>
              </a:rPr>
              <a:t>παλλάσσονται </a:t>
            </a:r>
            <a:r>
              <a:rPr lang="el-GR" dirty="0">
                <a:latin typeface="Arial"/>
                <a:cs typeface="Arial"/>
              </a:rPr>
              <a:t>κατά 100% από την υποχρέωση προκαταβολής του φόρου εισοδήματος</a:t>
            </a:r>
            <a:endParaRPr lang="el-GR" dirty="0" smtClean="0">
              <a:latin typeface="Arial"/>
              <a:cs typeface="Arial"/>
            </a:endParaRPr>
          </a:p>
          <a:p>
            <a:pPr algn="just"/>
            <a:r>
              <a:rPr lang="el-GR" dirty="0" smtClean="0">
                <a:latin typeface="Arial"/>
                <a:cs typeface="Arial"/>
              </a:rPr>
              <a:t>Μπορούν </a:t>
            </a:r>
            <a:r>
              <a:rPr lang="el-GR" dirty="0">
                <a:latin typeface="Arial"/>
                <a:cs typeface="Arial"/>
              </a:rPr>
              <a:t>να εντάσσονται σε προγράμματα στήριξης της επιχειρηματικότητας, </a:t>
            </a:r>
            <a:r>
              <a:rPr lang="el-GR" dirty="0" smtClean="0">
                <a:latin typeface="Arial"/>
                <a:cs typeface="Arial"/>
              </a:rPr>
              <a:t>και</a:t>
            </a:r>
            <a:endParaRPr lang="el-GR" dirty="0">
              <a:latin typeface="Arial"/>
              <a:cs typeface="Arial"/>
            </a:endParaRPr>
          </a:p>
          <a:p>
            <a:pPr algn="just"/>
            <a:r>
              <a:rPr lang="el-GR" dirty="0">
                <a:latin typeface="Arial"/>
                <a:cs typeface="Arial"/>
              </a:rPr>
              <a:t>σ</a:t>
            </a:r>
            <a:r>
              <a:rPr lang="el-GR" dirty="0" smtClean="0">
                <a:latin typeface="Arial"/>
                <a:cs typeface="Arial"/>
              </a:rPr>
              <a:t>ε προγράμματα </a:t>
            </a:r>
            <a:r>
              <a:rPr lang="el-GR" dirty="0">
                <a:latin typeface="Arial"/>
                <a:cs typeface="Arial"/>
              </a:rPr>
              <a:t>του Ο.Α.Ε.Δ. για τη στήριξη της εργασίας και στις κάθε </a:t>
            </a:r>
            <a:r>
              <a:rPr lang="el-GR" dirty="0" smtClean="0">
                <a:latin typeface="Arial"/>
                <a:cs typeface="Arial"/>
              </a:rPr>
              <a:t>είδους ενεργητικές </a:t>
            </a:r>
            <a:r>
              <a:rPr lang="el-GR" dirty="0">
                <a:latin typeface="Arial"/>
                <a:cs typeface="Arial"/>
              </a:rPr>
              <a:t>πολιτικές απασχόλησης.</a:t>
            </a:r>
          </a:p>
          <a:p>
            <a:pPr algn="just"/>
            <a:r>
              <a:rPr lang="el-GR" dirty="0" smtClean="0">
                <a:latin typeface="Arial"/>
                <a:cs typeface="Arial"/>
              </a:rPr>
              <a:t>Μπορούν </a:t>
            </a:r>
            <a:r>
              <a:rPr lang="el-GR" dirty="0">
                <a:latin typeface="Arial"/>
                <a:cs typeface="Arial"/>
              </a:rPr>
              <a:t>να συνάπτουν προγραμματικές συμβάσεις με το Δημόσιο, τον </a:t>
            </a:r>
            <a:r>
              <a:rPr lang="el-GR" dirty="0" smtClean="0">
                <a:latin typeface="Arial"/>
                <a:cs typeface="Arial"/>
              </a:rPr>
              <a:t>ευρύτερο δημόσιο </a:t>
            </a:r>
            <a:r>
              <a:rPr lang="el-GR" dirty="0">
                <a:latin typeface="Arial"/>
                <a:cs typeface="Arial"/>
              </a:rPr>
              <a:t>τομέα και τους </a:t>
            </a:r>
            <a:r>
              <a:rPr lang="el-GR" dirty="0" smtClean="0">
                <a:latin typeface="Arial"/>
                <a:cs typeface="Arial"/>
              </a:rPr>
              <a:t>Ο.Τ.Α.  Α΄ </a:t>
            </a:r>
            <a:r>
              <a:rPr lang="el-GR" dirty="0">
                <a:latin typeface="Arial"/>
                <a:cs typeface="Arial"/>
              </a:rPr>
              <a:t>και </a:t>
            </a:r>
            <a:r>
              <a:rPr lang="el-GR" dirty="0" smtClean="0">
                <a:latin typeface="Arial"/>
                <a:cs typeface="Arial"/>
              </a:rPr>
              <a:t>Β΄ </a:t>
            </a:r>
            <a:r>
              <a:rPr lang="el-GR" dirty="0">
                <a:latin typeface="Arial"/>
                <a:cs typeface="Arial"/>
              </a:rPr>
              <a:t>βαθμού.</a:t>
            </a:r>
            <a:endParaRPr lang="en-US" dirty="0">
              <a:latin typeface="Arial"/>
              <a:cs typeface="Arial"/>
            </a:endParaRPr>
          </a:p>
        </p:txBody>
      </p:sp>
    </p:spTree>
    <p:extLst>
      <p:ext uri="{BB962C8B-B14F-4D97-AF65-F5344CB8AC3E}">
        <p14:creationId xmlns:p14="http://schemas.microsoft.com/office/powerpoint/2010/main" val="22273212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Σύσταση της Κοιν.Σ.Επ.</a:t>
            </a:r>
            <a:endParaRPr lang="en-US" dirty="0">
              <a:latin typeface="Arial"/>
              <a:cs typeface="Arial"/>
            </a:endParaRPr>
          </a:p>
        </p:txBody>
      </p:sp>
      <p:sp>
        <p:nvSpPr>
          <p:cNvPr id="3" name="Content Placeholder 2"/>
          <p:cNvSpPr>
            <a:spLocks noGrp="1"/>
          </p:cNvSpPr>
          <p:nvPr>
            <p:ph idx="1"/>
          </p:nvPr>
        </p:nvSpPr>
        <p:spPr/>
        <p:txBody>
          <a:bodyPr>
            <a:normAutofit lnSpcReduction="10000"/>
          </a:bodyPr>
          <a:lstStyle/>
          <a:p>
            <a:pPr algn="just"/>
            <a:r>
              <a:rPr lang="el-GR" dirty="0">
                <a:latin typeface="Arial"/>
                <a:cs typeface="Arial"/>
              </a:rPr>
              <a:t>Η σύσταση της Κοιν.Σ.Επ. γίνεται στο Τμήμα Μητρώου Κοινωνικής Οικονομίας της </a:t>
            </a:r>
            <a:r>
              <a:rPr lang="el-GR" dirty="0" smtClean="0">
                <a:latin typeface="Arial"/>
                <a:cs typeface="Arial"/>
              </a:rPr>
              <a:t>Διεύθυνσης Κοινωνικής </a:t>
            </a:r>
            <a:r>
              <a:rPr lang="el-GR" dirty="0">
                <a:latin typeface="Arial"/>
                <a:cs typeface="Arial"/>
              </a:rPr>
              <a:t>Προστασίας του Υπουργείου Εργασίας, Κοινωνικής Ασφάλισης και </a:t>
            </a:r>
            <a:r>
              <a:rPr lang="el-GR" dirty="0" smtClean="0">
                <a:latin typeface="Arial"/>
                <a:cs typeface="Arial"/>
              </a:rPr>
              <a:t>Πρόνοιας.</a:t>
            </a:r>
          </a:p>
          <a:p>
            <a:pPr algn="just"/>
            <a:r>
              <a:rPr lang="el-GR" dirty="0" smtClean="0">
                <a:latin typeface="Arial"/>
                <a:cs typeface="Arial"/>
              </a:rPr>
              <a:t>Με </a:t>
            </a:r>
            <a:r>
              <a:rPr lang="el-GR" dirty="0">
                <a:latin typeface="Arial"/>
                <a:cs typeface="Arial"/>
              </a:rPr>
              <a:t>την εγγραφή στο Γενικό Μητρώο Κοινωνικής Οικονομίας, η Κοιν.Σ.Επ. αποκτά </a:t>
            </a:r>
            <a:r>
              <a:rPr lang="el-GR" dirty="0" smtClean="0">
                <a:latin typeface="Arial"/>
                <a:cs typeface="Arial"/>
              </a:rPr>
              <a:t>νομική μορφή </a:t>
            </a:r>
            <a:r>
              <a:rPr lang="el-GR" dirty="0">
                <a:latin typeface="Arial"/>
                <a:cs typeface="Arial"/>
              </a:rPr>
              <a:t>και εμπορική ιδιότητα</a:t>
            </a:r>
            <a:r>
              <a:rPr lang="el-GR" dirty="0" smtClean="0">
                <a:latin typeface="Arial"/>
                <a:cs typeface="Arial"/>
              </a:rPr>
              <a:t>.</a:t>
            </a:r>
          </a:p>
          <a:p>
            <a:pPr algn="just"/>
            <a:r>
              <a:rPr lang="el-GR" dirty="0" smtClean="0">
                <a:latin typeface="Arial"/>
                <a:cs typeface="Arial"/>
              </a:rPr>
              <a:t>Περισότερες πληροφορίες στο </a:t>
            </a:r>
            <a:r>
              <a:rPr lang="en-US" dirty="0" err="1" smtClean="0">
                <a:solidFill>
                  <a:srgbClr val="3366FF"/>
                </a:solidFill>
                <a:latin typeface="Arial"/>
                <a:cs typeface="Arial"/>
              </a:rPr>
              <a:t>www.keko.gr</a:t>
            </a:r>
            <a:endParaRPr lang="en-US" dirty="0">
              <a:solidFill>
                <a:srgbClr val="3366FF"/>
              </a:solidFill>
              <a:latin typeface="Arial"/>
              <a:cs typeface="Arial"/>
            </a:endParaRPr>
          </a:p>
        </p:txBody>
      </p:sp>
    </p:spTree>
    <p:extLst>
      <p:ext uri="{BB962C8B-B14F-4D97-AF65-F5344CB8AC3E}">
        <p14:creationId xmlns:p14="http://schemas.microsoft.com/office/powerpoint/2010/main" val="3596102873"/>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Arial"/>
                <a:cs typeface="Arial"/>
              </a:rPr>
              <a:t>Ατομική Επιχείρηση</a:t>
            </a:r>
            <a:endParaRPr lang="en-US" dirty="0">
              <a:latin typeface="Arial"/>
              <a:cs typeface="Arial"/>
            </a:endParaRPr>
          </a:p>
        </p:txBody>
      </p:sp>
      <p:sp>
        <p:nvSpPr>
          <p:cNvPr id="3" name="Content Placeholder 2"/>
          <p:cNvSpPr>
            <a:spLocks noGrp="1"/>
          </p:cNvSpPr>
          <p:nvPr>
            <p:ph idx="1"/>
          </p:nvPr>
        </p:nvSpPr>
        <p:spPr>
          <a:xfrm>
            <a:off x="739775" y="3026234"/>
            <a:ext cx="7662864" cy="3011030"/>
          </a:xfrm>
        </p:spPr>
        <p:txBody>
          <a:bodyPr>
            <a:normAutofit/>
          </a:bodyPr>
          <a:lstStyle/>
          <a:p>
            <a:pPr marL="0" indent="0" algn="just">
              <a:buNone/>
            </a:pPr>
            <a:r>
              <a:rPr lang="el-GR" dirty="0">
                <a:latin typeface="Arial"/>
                <a:cs typeface="Arial"/>
              </a:rPr>
              <a:t>Η ατομική επιχείρηση είναι η πιο παλιά και πιο απλή επιχείρηση. Ιδρύεται και διοικείται </a:t>
            </a:r>
            <a:r>
              <a:rPr lang="el-GR" dirty="0" smtClean="0">
                <a:latin typeface="Arial"/>
                <a:cs typeface="Arial"/>
              </a:rPr>
              <a:t>από ένα </a:t>
            </a:r>
            <a:r>
              <a:rPr lang="el-GR" dirty="0">
                <a:latin typeface="Arial"/>
                <a:cs typeface="Arial"/>
              </a:rPr>
              <a:t>άτομο, το οποίο ως ιδιοκτήτης και διοικητής έχει την ευθύνη όλων των αποφάσεων </a:t>
            </a:r>
            <a:r>
              <a:rPr lang="el-GR" dirty="0" smtClean="0">
                <a:latin typeface="Arial"/>
                <a:cs typeface="Arial"/>
              </a:rPr>
              <a:t>και των </a:t>
            </a:r>
            <a:r>
              <a:rPr lang="el-GR" dirty="0">
                <a:latin typeface="Arial"/>
                <a:cs typeface="Arial"/>
              </a:rPr>
              <a:t>συνεπειών τους, ασκώντας αυτεπιστασία</a:t>
            </a:r>
            <a:r>
              <a:rPr lang="el-GR" dirty="0" smtClean="0">
                <a:latin typeface="Arial"/>
                <a:cs typeface="Arial"/>
              </a:rPr>
              <a:t>.</a:t>
            </a:r>
          </a:p>
          <a:p>
            <a:pPr marL="0" indent="0" algn="just">
              <a:buNone/>
            </a:pPr>
            <a:endParaRPr lang="en-US" dirty="0">
              <a:latin typeface="Arial"/>
              <a:cs typeface="Arial"/>
            </a:endParaRPr>
          </a:p>
        </p:txBody>
      </p:sp>
    </p:spTree>
    <p:extLst>
      <p:ext uri="{BB962C8B-B14F-4D97-AF65-F5344CB8AC3E}">
        <p14:creationId xmlns:p14="http://schemas.microsoft.com/office/powerpoint/2010/main" val="3893394837"/>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03076"/>
          </a:xfrm>
        </p:spPr>
        <p:txBody>
          <a:bodyPr/>
          <a:lstStyle/>
          <a:p>
            <a:r>
              <a:rPr lang="el-GR" dirty="0" smtClean="0">
                <a:latin typeface="Arial"/>
                <a:cs typeface="Arial"/>
              </a:rPr>
              <a:t>Ατομική Επιχείρηση -</a:t>
            </a:r>
            <a:br>
              <a:rPr lang="el-GR" dirty="0" smtClean="0">
                <a:latin typeface="Arial"/>
                <a:cs typeface="Arial"/>
              </a:rPr>
            </a:br>
            <a:r>
              <a:rPr lang="el-GR" dirty="0" smtClean="0">
                <a:latin typeface="Arial"/>
                <a:cs typeface="Arial"/>
              </a:rPr>
              <a:t>χαρακτηριστικά</a:t>
            </a:r>
            <a:endParaRPr lang="en-US" dirty="0"/>
          </a:p>
        </p:txBody>
      </p:sp>
      <p:sp>
        <p:nvSpPr>
          <p:cNvPr id="3" name="Content Placeholder 2"/>
          <p:cNvSpPr>
            <a:spLocks noGrp="1"/>
          </p:cNvSpPr>
          <p:nvPr>
            <p:ph idx="1"/>
          </p:nvPr>
        </p:nvSpPr>
        <p:spPr>
          <a:xfrm>
            <a:off x="739775" y="2065868"/>
            <a:ext cx="7662864" cy="4690532"/>
          </a:xfrm>
        </p:spPr>
        <p:txBody>
          <a:bodyPr>
            <a:normAutofit fontScale="77500" lnSpcReduction="20000"/>
          </a:bodyPr>
          <a:lstStyle/>
          <a:p>
            <a:pPr marL="0" indent="0">
              <a:buNone/>
            </a:pPr>
            <a:r>
              <a:rPr lang="el-GR" b="1" dirty="0" smtClean="0">
                <a:latin typeface="Arial"/>
                <a:cs typeface="Arial"/>
              </a:rPr>
              <a:t>Πλεονεκτήματα</a:t>
            </a:r>
            <a:r>
              <a:rPr lang="en-US" b="1" dirty="0" smtClean="0">
                <a:latin typeface="Arial"/>
                <a:cs typeface="Arial"/>
              </a:rPr>
              <a:t>:</a:t>
            </a:r>
            <a:endParaRPr lang="el-GR" b="1" dirty="0">
              <a:latin typeface="Arial"/>
              <a:cs typeface="Arial"/>
            </a:endParaRPr>
          </a:p>
          <a:p>
            <a:pPr algn="just"/>
            <a:r>
              <a:rPr lang="el-GR" dirty="0" smtClean="0">
                <a:latin typeface="Arial"/>
                <a:cs typeface="Arial"/>
              </a:rPr>
              <a:t>Η ατομική επιχείρηση χαρακτηρίζεται από μεγάλη ευελιξία και προσαρμοστικότητα στις αλλαγές της αγοράς, ενώ συνδέεται στενά με το πρόσωπο του ιδιοκτήτη της.</a:t>
            </a:r>
          </a:p>
          <a:p>
            <a:pPr algn="just"/>
            <a:r>
              <a:rPr lang="el-GR" dirty="0" smtClean="0">
                <a:latin typeface="Arial"/>
                <a:cs typeface="Arial"/>
              </a:rPr>
              <a:t>Περιορισμένο </a:t>
            </a:r>
            <a:r>
              <a:rPr lang="el-GR" dirty="0">
                <a:latin typeface="Arial"/>
                <a:cs typeface="Arial"/>
              </a:rPr>
              <a:t>κόστος οργάνωσης και </a:t>
            </a:r>
            <a:r>
              <a:rPr lang="el-GR" dirty="0" smtClean="0">
                <a:latin typeface="Arial"/>
                <a:cs typeface="Arial"/>
              </a:rPr>
              <a:t>διοίκησης. </a:t>
            </a:r>
          </a:p>
          <a:p>
            <a:pPr algn="just"/>
            <a:r>
              <a:rPr lang="el-GR" dirty="0">
                <a:latin typeface="Arial"/>
                <a:cs typeface="Arial"/>
              </a:rPr>
              <a:t>Σ</a:t>
            </a:r>
            <a:r>
              <a:rPr lang="el-GR" dirty="0" smtClean="0">
                <a:latin typeface="Arial"/>
                <a:cs typeface="Arial"/>
              </a:rPr>
              <a:t>χετικά </a:t>
            </a:r>
            <a:r>
              <a:rPr lang="el-GR" dirty="0">
                <a:latin typeface="Arial"/>
                <a:cs typeface="Arial"/>
              </a:rPr>
              <a:t>απλή </a:t>
            </a:r>
            <a:r>
              <a:rPr lang="el-GR" dirty="0" smtClean="0">
                <a:latin typeface="Arial"/>
                <a:cs typeface="Arial"/>
              </a:rPr>
              <a:t>και ιδιαίτερα χαμηλού κόστους διαδικασία σύστασης.</a:t>
            </a:r>
            <a:endParaRPr lang="el-GR" dirty="0">
              <a:latin typeface="Arial"/>
              <a:cs typeface="Arial"/>
            </a:endParaRPr>
          </a:p>
          <a:p>
            <a:pPr algn="just"/>
            <a:r>
              <a:rPr lang="el-GR" dirty="0" smtClean="0">
                <a:latin typeface="Arial"/>
                <a:cs typeface="Arial"/>
              </a:rPr>
              <a:t>Δεν </a:t>
            </a:r>
            <a:r>
              <a:rPr lang="el-GR" dirty="0">
                <a:latin typeface="Arial"/>
                <a:cs typeface="Arial"/>
              </a:rPr>
              <a:t>υφίσταται περιορισμός ελαχίστου κεφαλαίου ίδρυσης.</a:t>
            </a:r>
          </a:p>
          <a:p>
            <a:pPr algn="just"/>
            <a:r>
              <a:rPr lang="el-GR" dirty="0" smtClean="0">
                <a:latin typeface="Arial"/>
                <a:cs typeface="Arial"/>
              </a:rPr>
              <a:t>Μειωμένος κατά το ήμιση φορολογικός συντελεστής (11% αντί του 22%) για τα πρώτα 3 έτη λειτουργίας και για ακαθάριστα έσοδα έως 10,000 ευρώ</a:t>
            </a:r>
          </a:p>
          <a:p>
            <a:pPr algn="just"/>
            <a:r>
              <a:rPr lang="el-GR" dirty="0">
                <a:latin typeface="Arial"/>
                <a:cs typeface="Arial"/>
              </a:rPr>
              <a:t>Δίδεται απαλλαγή από την καταβολή τέλους επιτηδεύματος για τα 5 πρώτα χρονιά και μετά το τέλος διαμορφώνεται σε </a:t>
            </a:r>
            <a:r>
              <a:rPr lang="el-GR" dirty="0" smtClean="0">
                <a:latin typeface="Arial"/>
                <a:cs typeface="Arial"/>
              </a:rPr>
              <a:t>650 </a:t>
            </a:r>
            <a:r>
              <a:rPr lang="el-GR" dirty="0">
                <a:latin typeface="Arial"/>
                <a:cs typeface="Arial"/>
              </a:rPr>
              <a:t>ευρώ.</a:t>
            </a:r>
          </a:p>
          <a:p>
            <a:pPr algn="just"/>
            <a:r>
              <a:rPr lang="el-GR" dirty="0" smtClean="0">
                <a:latin typeface="Arial"/>
                <a:cs typeface="Arial"/>
              </a:rPr>
              <a:t>Χαμηλότερη φορολογία στα μικρότερα εισοδήματα (&lt; 45,000 ευρώ).</a:t>
            </a:r>
            <a:endParaRPr lang="en-US" dirty="0">
              <a:latin typeface="Arial"/>
              <a:cs typeface="Arial"/>
            </a:endParaRPr>
          </a:p>
        </p:txBody>
      </p:sp>
    </p:spTree>
    <p:extLst>
      <p:ext uri="{BB962C8B-B14F-4D97-AF65-F5344CB8AC3E}">
        <p14:creationId xmlns:p14="http://schemas.microsoft.com/office/powerpoint/2010/main" val="20017250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0"/>
            <a:ext cx="8229600" cy="1411155"/>
          </a:xfrm>
        </p:spPr>
        <p:txBody>
          <a:bodyPr/>
          <a:lstStyle/>
          <a:p>
            <a:r>
              <a:rPr lang="el-GR" dirty="0">
                <a:latin typeface="Arial"/>
                <a:cs typeface="Arial"/>
              </a:rPr>
              <a:t>Ατομική </a:t>
            </a:r>
            <a:r>
              <a:rPr lang="el-GR" dirty="0" smtClean="0">
                <a:latin typeface="Arial"/>
                <a:cs typeface="Arial"/>
              </a:rPr>
              <a:t>Επιχείρηση -</a:t>
            </a:r>
            <a:r>
              <a:rPr lang="el-GR" dirty="0">
                <a:latin typeface="Arial"/>
                <a:cs typeface="Arial"/>
              </a:rPr>
              <a:t/>
            </a:r>
            <a:br>
              <a:rPr lang="el-GR" dirty="0">
                <a:latin typeface="Arial"/>
                <a:cs typeface="Arial"/>
              </a:rPr>
            </a:br>
            <a:r>
              <a:rPr lang="el-GR" dirty="0">
                <a:latin typeface="Arial"/>
                <a:cs typeface="Arial"/>
              </a:rPr>
              <a:t>χαρακτηριστικά</a:t>
            </a:r>
            <a:endParaRPr lang="en-US" dirty="0"/>
          </a:p>
        </p:txBody>
      </p:sp>
      <p:sp>
        <p:nvSpPr>
          <p:cNvPr id="3" name="Content Placeholder 2"/>
          <p:cNvSpPr>
            <a:spLocks noGrp="1"/>
          </p:cNvSpPr>
          <p:nvPr>
            <p:ph idx="1"/>
          </p:nvPr>
        </p:nvSpPr>
        <p:spPr>
          <a:xfrm>
            <a:off x="739775" y="2620936"/>
            <a:ext cx="7662864" cy="4012462"/>
          </a:xfrm>
        </p:spPr>
        <p:txBody>
          <a:bodyPr>
            <a:normAutofit fontScale="92500" lnSpcReduction="20000"/>
          </a:bodyPr>
          <a:lstStyle/>
          <a:p>
            <a:pPr marL="0" indent="0" algn="just">
              <a:buNone/>
            </a:pPr>
            <a:r>
              <a:rPr lang="el-GR" b="1" dirty="0" smtClean="0">
                <a:latin typeface="Arial"/>
                <a:cs typeface="Arial"/>
              </a:rPr>
              <a:t>Μειονεκτήματα</a:t>
            </a:r>
            <a:r>
              <a:rPr lang="en-US" b="1" dirty="0" smtClean="0">
                <a:latin typeface="Arial"/>
                <a:cs typeface="Arial"/>
              </a:rPr>
              <a:t>:</a:t>
            </a:r>
            <a:endParaRPr lang="el-GR" b="1" dirty="0">
              <a:latin typeface="Arial"/>
              <a:cs typeface="Arial"/>
            </a:endParaRPr>
          </a:p>
          <a:p>
            <a:pPr algn="just"/>
            <a:r>
              <a:rPr lang="el-GR" dirty="0" smtClean="0">
                <a:latin typeface="Arial"/>
                <a:cs typeface="Arial"/>
              </a:rPr>
              <a:t>Ο </a:t>
            </a:r>
            <a:r>
              <a:rPr lang="el-GR" dirty="0">
                <a:latin typeface="Arial"/>
                <a:cs typeface="Arial"/>
              </a:rPr>
              <a:t>επιχειρηματικός κίνδυνος που αναλαμβάνεται εξ ολοκλήρου από τον ίδιο </a:t>
            </a:r>
            <a:r>
              <a:rPr lang="el-GR" dirty="0" smtClean="0">
                <a:latin typeface="Arial"/>
                <a:cs typeface="Arial"/>
              </a:rPr>
              <a:t>τον επιχειρηματία.</a:t>
            </a:r>
            <a:endParaRPr lang="el-GR" dirty="0">
              <a:latin typeface="Arial"/>
              <a:cs typeface="Arial"/>
            </a:endParaRPr>
          </a:p>
          <a:p>
            <a:pPr algn="just"/>
            <a:r>
              <a:rPr lang="el-GR" dirty="0" smtClean="0">
                <a:latin typeface="Arial"/>
                <a:cs typeface="Arial"/>
              </a:rPr>
              <a:t>Ο </a:t>
            </a:r>
            <a:r>
              <a:rPr lang="el-GR" dirty="0">
                <a:latin typeface="Arial"/>
                <a:cs typeface="Arial"/>
              </a:rPr>
              <a:t>υπερβολικός συγκεντρωτισμός αρμοδιοτήτων, προς </a:t>
            </a:r>
            <a:r>
              <a:rPr lang="el-GR" dirty="0" smtClean="0">
                <a:latin typeface="Arial"/>
                <a:cs typeface="Arial"/>
              </a:rPr>
              <a:t>οικονομία </a:t>
            </a:r>
            <a:r>
              <a:rPr lang="el-GR" dirty="0">
                <a:latin typeface="Arial"/>
                <a:cs typeface="Arial"/>
              </a:rPr>
              <a:t>δαπανών, </a:t>
            </a:r>
            <a:r>
              <a:rPr lang="el-GR" dirty="0" smtClean="0">
                <a:latin typeface="Arial"/>
                <a:cs typeface="Arial"/>
              </a:rPr>
              <a:t>που αποβαίνει </a:t>
            </a:r>
            <a:r>
              <a:rPr lang="el-GR" dirty="0">
                <a:latin typeface="Arial"/>
                <a:cs typeface="Arial"/>
              </a:rPr>
              <a:t>εμπόδιο της ανάπτυξης.</a:t>
            </a:r>
          </a:p>
          <a:p>
            <a:pPr algn="just"/>
            <a:r>
              <a:rPr lang="el-GR" dirty="0" smtClean="0">
                <a:latin typeface="Arial"/>
                <a:cs typeface="Arial"/>
              </a:rPr>
              <a:t>Η </a:t>
            </a:r>
            <a:r>
              <a:rPr lang="el-GR" dirty="0">
                <a:latin typeface="Arial"/>
                <a:cs typeface="Arial"/>
              </a:rPr>
              <a:t>περιορισμένη οικονομική και πιστωτική επιφάνεια</a:t>
            </a:r>
            <a:r>
              <a:rPr lang="el-GR" dirty="0" smtClean="0">
                <a:latin typeface="Arial"/>
                <a:cs typeface="Arial"/>
              </a:rPr>
              <a:t>.</a:t>
            </a:r>
          </a:p>
          <a:p>
            <a:pPr algn="just"/>
            <a:r>
              <a:rPr lang="el-GR" dirty="0" smtClean="0">
                <a:latin typeface="Arial"/>
                <a:cs typeface="Arial"/>
              </a:rPr>
              <a:t>Η δυσκολία </a:t>
            </a:r>
            <a:r>
              <a:rPr lang="el-GR" dirty="0">
                <a:latin typeface="Arial"/>
                <a:cs typeface="Arial"/>
              </a:rPr>
              <a:t>επέκτασης της επιχείρησης λόγω έλλειψης κεφαλαίων και λόγω </a:t>
            </a:r>
            <a:r>
              <a:rPr lang="el-GR" dirty="0" smtClean="0">
                <a:latin typeface="Arial"/>
                <a:cs typeface="Arial"/>
              </a:rPr>
              <a:t>αδυναμίας πρόσβασης </a:t>
            </a:r>
            <a:r>
              <a:rPr lang="el-GR" dirty="0">
                <a:latin typeface="Arial"/>
                <a:cs typeface="Arial"/>
              </a:rPr>
              <a:t>στις </a:t>
            </a:r>
            <a:r>
              <a:rPr lang="el-GR" dirty="0" smtClean="0">
                <a:latin typeface="Arial"/>
                <a:cs typeface="Arial"/>
              </a:rPr>
              <a:t>κεφαλαιαγορές.</a:t>
            </a:r>
          </a:p>
          <a:p>
            <a:pPr algn="just"/>
            <a:r>
              <a:rPr lang="el-GR" dirty="0" smtClean="0">
                <a:latin typeface="Arial"/>
                <a:cs typeface="Arial"/>
              </a:rPr>
              <a:t>Η αδυναμία </a:t>
            </a:r>
            <a:r>
              <a:rPr lang="el-GR" dirty="0">
                <a:latin typeface="Arial"/>
                <a:cs typeface="Arial"/>
              </a:rPr>
              <a:t>μεταβίβασης της σε άλλο </a:t>
            </a:r>
            <a:r>
              <a:rPr lang="el-GR" dirty="0" smtClean="0">
                <a:latin typeface="Arial"/>
                <a:cs typeface="Arial"/>
              </a:rPr>
              <a:t>πρόσωπο.</a:t>
            </a:r>
            <a:endParaRPr lang="en-US" dirty="0">
              <a:latin typeface="Arial"/>
              <a:cs typeface="Arial"/>
            </a:endParaRPr>
          </a:p>
        </p:txBody>
      </p:sp>
    </p:spTree>
    <p:extLst>
      <p:ext uri="{BB962C8B-B14F-4D97-AF65-F5344CB8AC3E}">
        <p14:creationId xmlns:p14="http://schemas.microsoft.com/office/powerpoint/2010/main" val="12076166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639234"/>
          </a:xfrm>
        </p:spPr>
        <p:txBody>
          <a:bodyPr/>
          <a:lstStyle/>
          <a:p>
            <a:r>
              <a:rPr lang="el-GR" dirty="0" smtClean="0">
                <a:latin typeface="Arial"/>
                <a:cs typeface="Arial"/>
              </a:rPr>
              <a:t>Αξιολόγηση - οι 9 ερωτήσεις..</a:t>
            </a:r>
            <a:br>
              <a:rPr lang="el-GR" dirty="0" smtClean="0">
                <a:latin typeface="Arial"/>
                <a:cs typeface="Arial"/>
              </a:rPr>
            </a:br>
            <a:r>
              <a:rPr lang="el-GR" sz="3200" dirty="0" smtClean="0">
                <a:latin typeface="Arial"/>
                <a:cs typeface="Arial"/>
              </a:rPr>
              <a:t>(1 – 5)</a:t>
            </a:r>
            <a:endParaRPr lang="en-US" sz="3200" dirty="0">
              <a:latin typeface="Arial"/>
              <a:cs typeface="Arial"/>
            </a:endParaRPr>
          </a:p>
        </p:txBody>
      </p:sp>
      <p:sp>
        <p:nvSpPr>
          <p:cNvPr id="3" name="Content Placeholder 2"/>
          <p:cNvSpPr>
            <a:spLocks noGrp="1"/>
          </p:cNvSpPr>
          <p:nvPr>
            <p:ph idx="1"/>
          </p:nvPr>
        </p:nvSpPr>
        <p:spPr>
          <a:xfrm>
            <a:off x="739775" y="2492375"/>
            <a:ext cx="7662864" cy="4222750"/>
          </a:xfrm>
        </p:spPr>
        <p:txBody>
          <a:bodyPr>
            <a:normAutofit fontScale="92500" lnSpcReduction="10000"/>
          </a:bodyPr>
          <a:lstStyle/>
          <a:p>
            <a:pPr marL="457200" indent="-457200" algn="just">
              <a:buFont typeface="+mj-lt"/>
              <a:buAutoNum type="arabicPeriod"/>
            </a:pPr>
            <a:r>
              <a:rPr lang="el-GR" dirty="0" smtClean="0">
                <a:latin typeface="Arial"/>
                <a:cs typeface="Arial"/>
              </a:rPr>
              <a:t>Το </a:t>
            </a:r>
            <a:r>
              <a:rPr lang="el-GR" dirty="0">
                <a:latin typeface="Arial"/>
                <a:cs typeface="Arial"/>
              </a:rPr>
              <a:t>προϊόν ή η υπηρεσία ικανοποιεί τις ανάγκες των δυνητικών καταναλωτών;</a:t>
            </a:r>
          </a:p>
          <a:p>
            <a:pPr marL="457200" indent="-457200" algn="just">
              <a:buFont typeface="+mj-lt"/>
              <a:buAutoNum type="arabicPeriod"/>
            </a:pPr>
            <a:r>
              <a:rPr lang="el-GR" dirty="0" smtClean="0">
                <a:latin typeface="Arial"/>
                <a:cs typeface="Arial"/>
              </a:rPr>
              <a:t>Το </a:t>
            </a:r>
            <a:r>
              <a:rPr lang="el-GR" dirty="0">
                <a:latin typeface="Arial"/>
                <a:cs typeface="Arial"/>
              </a:rPr>
              <a:t>προϊόν ή η υπηρεσία παρουσιάζει συγκριτικά πλεονεκτήματα έναντι </a:t>
            </a:r>
            <a:r>
              <a:rPr lang="el-GR" dirty="0" smtClean="0">
                <a:latin typeface="Arial"/>
                <a:cs typeface="Arial"/>
              </a:rPr>
              <a:t>του ανταγωνισμού</a:t>
            </a:r>
            <a:r>
              <a:rPr lang="el-GR" dirty="0">
                <a:latin typeface="Arial"/>
                <a:cs typeface="Arial"/>
              </a:rPr>
              <a:t>;</a:t>
            </a:r>
          </a:p>
          <a:p>
            <a:pPr marL="457200" indent="-457200" algn="just">
              <a:buFont typeface="+mj-lt"/>
              <a:buAutoNum type="arabicPeriod"/>
            </a:pPr>
            <a:r>
              <a:rPr lang="el-GR" dirty="0" smtClean="0">
                <a:latin typeface="Arial"/>
                <a:cs typeface="Arial"/>
              </a:rPr>
              <a:t>Η </a:t>
            </a:r>
            <a:r>
              <a:rPr lang="el-GR" dirty="0">
                <a:latin typeface="Arial"/>
                <a:cs typeface="Arial"/>
              </a:rPr>
              <a:t>ποιότητα του προϊόντος μπορεί να διατηρηθεί σε επίπεδο που θα επηρεάσει </a:t>
            </a:r>
            <a:r>
              <a:rPr lang="el-GR" dirty="0" smtClean="0">
                <a:latin typeface="Arial"/>
                <a:cs typeface="Arial"/>
              </a:rPr>
              <a:t>τους καταναλωτές </a:t>
            </a:r>
            <a:r>
              <a:rPr lang="el-GR" dirty="0">
                <a:latin typeface="Arial"/>
                <a:cs typeface="Arial"/>
              </a:rPr>
              <a:t>να το αγοράσουν ξανά;</a:t>
            </a:r>
          </a:p>
          <a:p>
            <a:pPr marL="457200" indent="-457200" algn="just">
              <a:buFont typeface="+mj-lt"/>
              <a:buAutoNum type="arabicPeriod"/>
            </a:pPr>
            <a:r>
              <a:rPr lang="el-GR" dirty="0" smtClean="0">
                <a:latin typeface="Arial"/>
                <a:cs typeface="Arial"/>
              </a:rPr>
              <a:t>Υπάρχουν </a:t>
            </a:r>
            <a:r>
              <a:rPr lang="el-GR" dirty="0">
                <a:latin typeface="Arial"/>
                <a:cs typeface="Arial"/>
              </a:rPr>
              <a:t>καταναλωτές που θα μπορούσαν να υποστηρίξουν την παρουσία </a:t>
            </a:r>
            <a:r>
              <a:rPr lang="el-GR" dirty="0" smtClean="0">
                <a:latin typeface="Arial"/>
                <a:cs typeface="Arial"/>
              </a:rPr>
              <a:t>ενός επιπλέον </a:t>
            </a:r>
            <a:r>
              <a:rPr lang="el-GR" dirty="0">
                <a:latin typeface="Arial"/>
                <a:cs typeface="Arial"/>
              </a:rPr>
              <a:t>ανταγωνιστή για το προϊόν ή την υπηρεσία;</a:t>
            </a:r>
          </a:p>
          <a:p>
            <a:pPr marL="457200" indent="-457200" algn="just">
              <a:buFont typeface="+mj-lt"/>
              <a:buAutoNum type="arabicPeriod"/>
            </a:pPr>
            <a:r>
              <a:rPr lang="el-GR" dirty="0" smtClean="0">
                <a:latin typeface="Arial"/>
                <a:cs typeface="Arial"/>
              </a:rPr>
              <a:t>Το </a:t>
            </a:r>
            <a:r>
              <a:rPr lang="el-GR" dirty="0">
                <a:latin typeface="Arial"/>
                <a:cs typeface="Arial"/>
              </a:rPr>
              <a:t>προϊόν ή η υπηρεσία είναι συμβατό με τις υφιστάμενες καταναλωτικές </a:t>
            </a:r>
            <a:r>
              <a:rPr lang="el-GR" dirty="0" smtClean="0">
                <a:latin typeface="Arial"/>
                <a:cs typeface="Arial"/>
              </a:rPr>
              <a:t>συνήθειες των </a:t>
            </a:r>
            <a:r>
              <a:rPr lang="el-GR" dirty="0">
                <a:latin typeface="Arial"/>
                <a:cs typeface="Arial"/>
              </a:rPr>
              <a:t>δυνητικών καταναλωτών</a:t>
            </a:r>
            <a:r>
              <a:rPr lang="el-GR" dirty="0" smtClean="0">
                <a:latin typeface="Arial"/>
                <a:cs typeface="Arial"/>
              </a:rPr>
              <a:t>;</a:t>
            </a:r>
          </a:p>
          <a:p>
            <a:pPr marL="457200" indent="-457200">
              <a:buFont typeface="+mj-lt"/>
              <a:buAutoNum type="arabicPeriod"/>
            </a:pPr>
            <a:endParaRPr lang="en-US" dirty="0">
              <a:latin typeface="Arial"/>
              <a:cs typeface="Arial"/>
            </a:endParaRPr>
          </a:p>
        </p:txBody>
      </p:sp>
    </p:spTree>
    <p:extLst>
      <p:ext uri="{BB962C8B-B14F-4D97-AF65-F5344CB8AC3E}">
        <p14:creationId xmlns:p14="http://schemas.microsoft.com/office/powerpoint/2010/main" val="34169267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384136"/>
          </a:xfrm>
        </p:spPr>
        <p:txBody>
          <a:bodyPr/>
          <a:lstStyle/>
          <a:p>
            <a:r>
              <a:rPr lang="el-GR" dirty="0" smtClean="0">
                <a:latin typeface="Arial"/>
                <a:cs typeface="Arial"/>
              </a:rPr>
              <a:t>Ίδρυση - Σύσταση Ατομικής Επιχείρησης</a:t>
            </a:r>
            <a:endParaRPr lang="en-US" dirty="0"/>
          </a:p>
        </p:txBody>
      </p:sp>
      <p:sp>
        <p:nvSpPr>
          <p:cNvPr id="3" name="Content Placeholder 2"/>
          <p:cNvSpPr>
            <a:spLocks noGrp="1"/>
          </p:cNvSpPr>
          <p:nvPr>
            <p:ph idx="1"/>
          </p:nvPr>
        </p:nvSpPr>
        <p:spPr>
          <a:xfrm>
            <a:off x="739775" y="2364244"/>
            <a:ext cx="7662864" cy="4493755"/>
          </a:xfrm>
        </p:spPr>
        <p:txBody>
          <a:bodyPr>
            <a:normAutofit fontScale="70000" lnSpcReduction="20000"/>
          </a:bodyPr>
          <a:lstStyle/>
          <a:p>
            <a:pPr marL="0" indent="0" algn="just">
              <a:buNone/>
            </a:pPr>
            <a:r>
              <a:rPr lang="el-GR" dirty="0">
                <a:latin typeface="Arial"/>
                <a:cs typeface="Arial"/>
              </a:rPr>
              <a:t>Η ίδρυση μιας Ατομικής επιχείρησης μπορεί εύκολα να διακριθεί στα παρακάτω </a:t>
            </a:r>
            <a:r>
              <a:rPr lang="el-GR" dirty="0" smtClean="0">
                <a:latin typeface="Arial"/>
                <a:cs typeface="Arial"/>
              </a:rPr>
              <a:t>στάδια</a:t>
            </a:r>
            <a:r>
              <a:rPr lang="en-US" dirty="0" smtClean="0">
                <a:latin typeface="Arial"/>
                <a:cs typeface="Arial"/>
              </a:rPr>
              <a:t>:</a:t>
            </a:r>
            <a:endParaRPr lang="el-GR" dirty="0">
              <a:latin typeface="Arial"/>
              <a:cs typeface="Arial"/>
            </a:endParaRPr>
          </a:p>
          <a:p>
            <a:pPr algn="just"/>
            <a:r>
              <a:rPr lang="el-GR" dirty="0">
                <a:latin typeface="Arial"/>
                <a:cs typeface="Arial"/>
              </a:rPr>
              <a:t>Έδρα. Προσδιορισμός του χώρου εγκατάστασης της επιχείρησης ο οποίος αποδεικνύεται είτε με μισθωτήριο, είτε με παραχωρητήριο, είτε με συμβόλαιο ιδιοκτησίας ακινήτου, αν πρόκειται για ιδιόκτητο χώρο.</a:t>
            </a:r>
          </a:p>
          <a:p>
            <a:pPr algn="just"/>
            <a:r>
              <a:rPr lang="el-GR" dirty="0">
                <a:latin typeface="Arial"/>
                <a:cs typeface="Arial"/>
              </a:rPr>
              <a:t>Ασφάλιση – </a:t>
            </a:r>
            <a:r>
              <a:rPr lang="el-GR" dirty="0" smtClean="0">
                <a:latin typeface="Arial"/>
                <a:cs typeface="Arial"/>
              </a:rPr>
              <a:t>Υποχρεωτική </a:t>
            </a:r>
            <a:r>
              <a:rPr lang="el-GR" dirty="0">
                <a:latin typeface="Arial"/>
                <a:cs typeface="Arial"/>
              </a:rPr>
              <a:t>ε</a:t>
            </a:r>
            <a:r>
              <a:rPr lang="el-GR" dirty="0" smtClean="0">
                <a:latin typeface="Arial"/>
                <a:cs typeface="Arial"/>
              </a:rPr>
              <a:t>γγραφή στον νέο Ε.Φ.Κ.Α. </a:t>
            </a:r>
            <a:r>
              <a:rPr lang="el-GR" dirty="0">
                <a:latin typeface="Arial"/>
                <a:cs typeface="Arial"/>
              </a:rPr>
              <a:t>(</a:t>
            </a:r>
            <a:r>
              <a:rPr lang="el-GR" dirty="0" smtClean="0">
                <a:latin typeface="Arial"/>
                <a:cs typeface="Arial"/>
              </a:rPr>
              <a:t>Ο.Α.Ε.Ε</a:t>
            </a:r>
            <a:r>
              <a:rPr lang="el-GR" dirty="0">
                <a:latin typeface="Arial"/>
                <a:cs typeface="Arial"/>
              </a:rPr>
              <a:t>.).</a:t>
            </a:r>
          </a:p>
          <a:p>
            <a:pPr algn="just"/>
            <a:r>
              <a:rPr lang="el-GR" dirty="0">
                <a:latin typeface="Arial"/>
                <a:cs typeface="Arial"/>
              </a:rPr>
              <a:t>Βεβαίωση πληροφόρησης προκατοχύρωσης για το δικαίωμα χρήσης του Διακριτικού Τίτλου, που έχει επιλεγεί να χρησιμοποιείται, από το οικείο Επιμελητήριο.</a:t>
            </a:r>
          </a:p>
          <a:p>
            <a:pPr algn="just"/>
            <a:r>
              <a:rPr lang="el-GR" dirty="0">
                <a:latin typeface="Arial"/>
                <a:cs typeface="Arial"/>
              </a:rPr>
              <a:t>Βεβαίωση Έναρξης Δραστηριότητας και ΑΦΜ από την αρμόδια φορολογική αρχή.</a:t>
            </a:r>
          </a:p>
          <a:p>
            <a:pPr algn="just"/>
            <a:r>
              <a:rPr lang="el-GR" dirty="0">
                <a:latin typeface="Arial"/>
                <a:cs typeface="Arial"/>
              </a:rPr>
              <a:t>Εγγραφή της επιχείρησης στο Επιμελητήριο όπου ανήκει ανάλογα με την δραστηριότητά της (Εμπορικό &amp; Βιομηχανικό, Βιοτεχνικό ή Επαγγελματικό Επιμελητήριο) για παραλαβή «Πιστοποιητικού εγγραφής και καταβολής των ετήσιων εισφορών».</a:t>
            </a:r>
          </a:p>
          <a:p>
            <a:pPr algn="just"/>
            <a:r>
              <a:rPr lang="el-GR" dirty="0">
                <a:latin typeface="Arial"/>
                <a:cs typeface="Arial"/>
              </a:rPr>
              <a:t>Έκδοση «ΑΔΕΙΑΣ ΛΕΙΤΟΥΡΓΙΑΣ» για τις περιπτώσεις άσκησης συγκεκριμένων δραστηριοτήτων.</a:t>
            </a:r>
            <a:endParaRPr lang="en-US" dirty="0">
              <a:solidFill>
                <a:srgbClr val="3366FF"/>
              </a:solidFill>
              <a:latin typeface="Arial"/>
              <a:cs typeface="Arial"/>
            </a:endParaRPr>
          </a:p>
        </p:txBody>
      </p:sp>
    </p:spTree>
    <p:extLst>
      <p:ext uri="{BB962C8B-B14F-4D97-AF65-F5344CB8AC3E}">
        <p14:creationId xmlns:p14="http://schemas.microsoft.com/office/powerpoint/2010/main" val="28930052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75583" y="837618"/>
            <a:ext cx="7850260" cy="5262979"/>
          </a:xfrm>
          <a:prstGeom prst="rect">
            <a:avLst/>
          </a:prstGeom>
          <a:noFill/>
        </p:spPr>
        <p:txBody>
          <a:bodyPr wrap="square" rtlCol="0">
            <a:spAutoFit/>
          </a:bodyPr>
          <a:lstStyle/>
          <a:p>
            <a:pPr algn="ctr"/>
            <a:r>
              <a:rPr lang="el-GR" sz="3600" dirty="0" smtClean="0">
                <a:solidFill>
                  <a:srgbClr val="CCFFCC"/>
                </a:solidFill>
                <a:latin typeface="Arial"/>
                <a:cs typeface="Arial"/>
              </a:rPr>
              <a:t>Τέλος, </a:t>
            </a:r>
            <a:r>
              <a:rPr lang="el-GR" sz="3600" dirty="0">
                <a:solidFill>
                  <a:srgbClr val="CCFFCC"/>
                </a:solidFill>
                <a:latin typeface="Arial"/>
                <a:cs typeface="Arial"/>
              </a:rPr>
              <a:t>α</a:t>
            </a:r>
            <a:r>
              <a:rPr lang="el-GR" sz="3600" dirty="0" smtClean="0">
                <a:solidFill>
                  <a:srgbClr val="CCFFCC"/>
                </a:solidFill>
                <a:latin typeface="Arial"/>
                <a:cs typeface="Arial"/>
              </a:rPr>
              <a:t>ξιολογήστε </a:t>
            </a:r>
            <a:r>
              <a:rPr lang="el-GR" sz="3600" dirty="0">
                <a:solidFill>
                  <a:srgbClr val="CCFFCC"/>
                </a:solidFill>
                <a:latin typeface="Arial"/>
                <a:cs typeface="Arial"/>
              </a:rPr>
              <a:t>την </a:t>
            </a:r>
            <a:r>
              <a:rPr lang="el-GR" sz="3600" dirty="0" smtClean="0">
                <a:solidFill>
                  <a:srgbClr val="CCFFCC"/>
                </a:solidFill>
                <a:latin typeface="Arial"/>
                <a:cs typeface="Arial"/>
              </a:rPr>
              <a:t>δική σας επιχειρηματική ιδέα, απαντώντας </a:t>
            </a:r>
            <a:r>
              <a:rPr lang="el-GR" sz="3600" dirty="0">
                <a:solidFill>
                  <a:srgbClr val="CCFFCC"/>
                </a:solidFill>
                <a:latin typeface="Arial"/>
                <a:cs typeface="Arial"/>
              </a:rPr>
              <a:t>στις </a:t>
            </a:r>
            <a:r>
              <a:rPr lang="el-GR" sz="3600" dirty="0" smtClean="0">
                <a:solidFill>
                  <a:srgbClr val="CCFFCC"/>
                </a:solidFill>
                <a:latin typeface="Arial"/>
                <a:cs typeface="Arial"/>
              </a:rPr>
              <a:t>9 </a:t>
            </a:r>
            <a:r>
              <a:rPr lang="el-GR" sz="3600" dirty="0">
                <a:solidFill>
                  <a:srgbClr val="CCFFCC"/>
                </a:solidFill>
                <a:latin typeface="Arial"/>
                <a:cs typeface="Arial"/>
              </a:rPr>
              <a:t>ερωτήσεις</a:t>
            </a:r>
            <a:r>
              <a:rPr lang="el-GR" sz="3600" dirty="0" smtClean="0">
                <a:solidFill>
                  <a:srgbClr val="CCFFCC"/>
                </a:solidFill>
                <a:latin typeface="Arial"/>
                <a:cs typeface="Arial"/>
              </a:rPr>
              <a:t>.</a:t>
            </a:r>
          </a:p>
          <a:p>
            <a:pPr algn="ctr"/>
            <a:r>
              <a:rPr lang="el-GR" sz="3600" dirty="0" smtClean="0">
                <a:solidFill>
                  <a:srgbClr val="CCFFCC"/>
                </a:solidFill>
                <a:latin typeface="Arial"/>
                <a:cs typeface="Arial"/>
              </a:rPr>
              <a:t> </a:t>
            </a:r>
            <a:endParaRPr lang="el-GR" sz="3600" dirty="0">
              <a:solidFill>
                <a:srgbClr val="CCFFCC"/>
              </a:solidFill>
              <a:latin typeface="Arial"/>
              <a:cs typeface="Arial"/>
            </a:endParaRPr>
          </a:p>
          <a:p>
            <a:pPr algn="ctr"/>
            <a:r>
              <a:rPr lang="el-GR" sz="3600" dirty="0" smtClean="0">
                <a:solidFill>
                  <a:srgbClr val="CCFFCC"/>
                </a:solidFill>
                <a:latin typeface="Arial"/>
                <a:cs typeface="Arial"/>
              </a:rPr>
              <a:t>Πόσο </a:t>
            </a:r>
            <a:r>
              <a:rPr lang="el-GR" sz="3600" dirty="0">
                <a:solidFill>
                  <a:srgbClr val="CCFFCC"/>
                </a:solidFill>
                <a:latin typeface="Arial"/>
                <a:cs typeface="Arial"/>
              </a:rPr>
              <a:t>ικανοποιημένοι μένετε από τις</a:t>
            </a:r>
          </a:p>
          <a:p>
            <a:pPr algn="ctr"/>
            <a:r>
              <a:rPr lang="el-GR" sz="3600" dirty="0">
                <a:solidFill>
                  <a:srgbClr val="CCFFCC"/>
                </a:solidFill>
                <a:latin typeface="Arial"/>
                <a:cs typeface="Arial"/>
              </a:rPr>
              <a:t>α</a:t>
            </a:r>
            <a:r>
              <a:rPr lang="el-GR" sz="3600" dirty="0" smtClean="0">
                <a:solidFill>
                  <a:srgbClr val="CCFFCC"/>
                </a:solidFill>
                <a:latin typeface="Arial"/>
                <a:cs typeface="Arial"/>
              </a:rPr>
              <a:t>παντήσεις σας; </a:t>
            </a:r>
          </a:p>
          <a:p>
            <a:pPr algn="ctr"/>
            <a:endParaRPr lang="el-GR" sz="6600" dirty="0" smtClean="0">
              <a:solidFill>
                <a:srgbClr val="CCFFCC"/>
              </a:solidFill>
              <a:latin typeface="Arial"/>
              <a:cs typeface="Arial"/>
            </a:endParaRPr>
          </a:p>
          <a:p>
            <a:pPr algn="ctr"/>
            <a:r>
              <a:rPr lang="el-GR" sz="5400" dirty="0" smtClean="0">
                <a:solidFill>
                  <a:srgbClr val="CCFFCC"/>
                </a:solidFill>
                <a:latin typeface="Arial"/>
                <a:cs typeface="Arial"/>
              </a:rPr>
              <a:t>Καλή επιτυχία!</a:t>
            </a:r>
            <a:endParaRPr lang="en-US" sz="5400" dirty="0">
              <a:solidFill>
                <a:srgbClr val="CCFFCC"/>
              </a:solidFill>
              <a:latin typeface="Arial"/>
              <a:cs typeface="Arial"/>
            </a:endParaRPr>
          </a:p>
        </p:txBody>
      </p:sp>
    </p:spTree>
    <p:extLst>
      <p:ext uri="{BB962C8B-B14F-4D97-AF65-F5344CB8AC3E}">
        <p14:creationId xmlns:p14="http://schemas.microsoft.com/office/powerpoint/2010/main" val="772520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7363</TotalTime>
  <Words>7765</Words>
  <Application>Microsoft Macintosh PowerPoint</Application>
  <PresentationFormat>On-screen Show (4:3)</PresentationFormat>
  <Paragraphs>623</Paragraphs>
  <Slides>91</Slides>
  <Notes>0</Notes>
  <HiddenSlides>0</HiddenSlides>
  <MMClips>0</MMClips>
  <ScaleCrop>false</ScaleCrop>
  <HeadingPairs>
    <vt:vector size="4" baseType="variant">
      <vt:variant>
        <vt:lpstr>Theme</vt:lpstr>
      </vt:variant>
      <vt:variant>
        <vt:i4>1</vt:i4>
      </vt:variant>
      <vt:variant>
        <vt:lpstr>Slide Titles</vt:lpstr>
      </vt:variant>
      <vt:variant>
        <vt:i4>91</vt:i4>
      </vt:variant>
    </vt:vector>
  </HeadingPairs>
  <TitlesOfParts>
    <vt:vector size="92" baseType="lpstr">
      <vt:lpstr>Genesis</vt:lpstr>
      <vt:lpstr>Δημιουργώ την δική μου επιχείρηση</vt:lpstr>
      <vt:lpstr>Περιεχόμενα</vt:lpstr>
      <vt:lpstr>Η έννοια της επιχειρηματικής ευκαιρίας</vt:lpstr>
      <vt:lpstr>Η έννοια της καινοτομίας</vt:lpstr>
      <vt:lpstr>Παράγοντες επιτυχίας μίας καινοτομίας</vt:lpstr>
      <vt:lpstr>Διαχείριση της καινοτομίας</vt:lpstr>
      <vt:lpstr>Αξιολόγηση επιχειρηματικής ιδέας</vt:lpstr>
      <vt:lpstr>Αξιολόγηση - πριν την έναρξη </vt:lpstr>
      <vt:lpstr>Αξιολόγηση - οι 9 ερωτήσεις.. (1 – 5)</vt:lpstr>
      <vt:lpstr>..που πρέπει ν΄απαντηθούν (6 – 9)</vt:lpstr>
      <vt:lpstr>Η χρησιμότητα της έρευνας αγοράς</vt:lpstr>
      <vt:lpstr>Σκοπός της έρευνας αγοράς </vt:lpstr>
      <vt:lpstr>Λόγοι αποτυχίας των επιχειρήσεων</vt:lpstr>
      <vt:lpstr>Λόγοι αποτυχίας των επιχειρήσεων, συνέχεια</vt:lpstr>
      <vt:lpstr>Στρατηγικός Σχεδιασμός</vt:lpstr>
      <vt:lpstr>Όραμα, Αποστολή και Αξίες</vt:lpstr>
      <vt:lpstr>Ανάλυση του επιχειρηματικού περιβάλλοντος</vt:lpstr>
      <vt:lpstr>Ανάλυση SWOT</vt:lpstr>
      <vt:lpstr>Διαμόρφωση Στόχων - στρατηγική χάρτα</vt:lpstr>
      <vt:lpstr>Βασικές Χρηματοοικονομικές καταστάσεις</vt:lpstr>
      <vt:lpstr>Ισολογισμός</vt:lpstr>
      <vt:lpstr>Ισολογισμός - Ενεργητικό</vt:lpstr>
      <vt:lpstr>Ισολογισμός – Καθαρή θέση, προβλέψεις και υποχρεώσεις</vt:lpstr>
      <vt:lpstr>Παράδειγμα κίνησης στοιχείων ισολογισμού</vt:lpstr>
      <vt:lpstr>Εμφάνιση κινήσεων παραδείγματος στον ισολογισμό</vt:lpstr>
      <vt:lpstr>Κατάσταση Αποτελεσμάτων</vt:lpstr>
      <vt:lpstr>Κατάσταση Αποτελεσμάτων – υπόδειγμα</vt:lpstr>
      <vt:lpstr>Κατάσταση Αποτελεσμάτων Χρήσης – υπόδειγμα</vt:lpstr>
      <vt:lpstr>Κατάσταση Αποτελεσμάτων Χρήσης – βασικά στοιχεία</vt:lpstr>
      <vt:lpstr>Παράδειγμα λογιστικών κινήσεων που προκαλούνται από Έσοδο</vt:lpstr>
      <vt:lpstr>Κινήσεις: </vt:lpstr>
      <vt:lpstr>Παράδειγμα λογιστικών κινήσεων που προκαλούνται από Έξοδο</vt:lpstr>
      <vt:lpstr>Βασικές λογιστικές αρχές</vt:lpstr>
      <vt:lpstr>Προϋπολογισμός Επιχειρησιακής λειτουργίας</vt:lpstr>
      <vt:lpstr>Λειτουργικός Προϋπολογισμός</vt:lpstr>
      <vt:lpstr>Λειτουργικός Προϋπολογισμός Προϋποθέσεις επιτυχίας</vt:lpstr>
      <vt:lpstr>Προϋπολογισμός Ταμειακής Ροής</vt:lpstr>
      <vt:lpstr>Ο κύκλος ζωής ενός νέου προϊόντος ή υπηρεσίας</vt:lpstr>
      <vt:lpstr>Η σημασία του «νεκρού σημείου»  (break-even point)</vt:lpstr>
      <vt:lpstr>Ο συνήθης κύκλος ζωής ενός νέου προϊόντος ή υπηρεσίας,  PLC (Product Life Cycle)</vt:lpstr>
      <vt:lpstr>Ο κύκλος του «ενθουσιασμού»  (hype-cycle)</vt:lpstr>
      <vt:lpstr>Οι «φάσεις» του κύκλου του «ενθουσιασμού»</vt:lpstr>
      <vt:lpstr>Ο κύκλος ενθουσιασμού  (hype-cycle) για νέα τεχνολογικά προϊόντα</vt:lpstr>
      <vt:lpstr>Επιχειρηματικό Σχέδιο</vt:lpstr>
      <vt:lpstr>Έννοια και χρησιμότητα επιχειρηματικού σχεδίου</vt:lpstr>
      <vt:lpstr>Δομή Επιχειρηματικού σχεδίου</vt:lpstr>
      <vt:lpstr>Δομή Επιχειρηματικού σχεδίου, συνέχεια..</vt:lpstr>
      <vt:lpstr>Δομή Επιχειρηματικού σχεδίου, συνέχεια..</vt:lpstr>
      <vt:lpstr>Δομή Επιχειρηματικού σχεδίου, Οικονομική Ανάλυση Ι</vt:lpstr>
      <vt:lpstr>Δομή Επιχειρηματικού σχεδίου, Οικονομική Ανάλυση ΙΙ</vt:lpstr>
      <vt:lpstr>Δομή Επιχειρηματικού σχεδίου, Οικονομική Ανάλυση ΙΙΙ</vt:lpstr>
      <vt:lpstr>Δομή Επιχειρηματικού σχεδίου, Παραρτήματα</vt:lpstr>
      <vt:lpstr>Λοιπά στοιχεία σε ένα επιχειρηματικό σχέδιο</vt:lpstr>
      <vt:lpstr>Επιλογή Νομικής Μορφής Επιχείρησης</vt:lpstr>
      <vt:lpstr>Ενιαίος Φορέας Κοινωνικής Ασφάλισης (ΕΦΚΑ) </vt:lpstr>
      <vt:lpstr>Ιδιωτική κεφαλαιουχική εταιρεία (Ι.Κ.Ε.)</vt:lpstr>
      <vt:lpstr>Χαρακτηριστικά της Ι.Κ.Ε. </vt:lpstr>
      <vt:lpstr>Χαρακτηριστικά της Ι.Κ.Ε., συνέχεια..</vt:lpstr>
      <vt:lpstr>Πλεονεκτήματα της Ι.Κ.Ε.</vt:lpstr>
      <vt:lpstr>Πλεονεκτήματα της Ι.Κ.Ε., συνέχεια..</vt:lpstr>
      <vt:lpstr>Μειονεκτήματα της Ι.Κ.Ε.</vt:lpstr>
      <vt:lpstr>Ομόρρυθμη Εταιρεία (Ο.Ε.)</vt:lpstr>
      <vt:lpstr>Η Ομόρρυθμη εταιρεία:</vt:lpstr>
      <vt:lpstr>Βασικά χαρακτηριστικά  της Ο.Ε.</vt:lpstr>
      <vt:lpstr>Ετερόρρυθμη Εταιρεία</vt:lpstr>
      <vt:lpstr>Ετερόρρυθμη Εταιρεία, χαρακτηριστικά γνωρίσματα</vt:lpstr>
      <vt:lpstr>Ετερόρρυθμη Εταιρεία, χαρακτηριστικά γνωρίσματα</vt:lpstr>
      <vt:lpstr>Γενικά για τις προσωπικές εταιρίες</vt:lpstr>
      <vt:lpstr>Εταιρία Περιορισμένης Ευθύνης (Ε.Π.Ε.)</vt:lpstr>
      <vt:lpstr>Ε.Π.Ε., συνέχεια</vt:lpstr>
      <vt:lpstr>Βασικά χαρακτηριστικά της Ε.Π.Ε.</vt:lpstr>
      <vt:lpstr>Πλεονεκτήματα της Ε.Π.Ε.</vt:lpstr>
      <vt:lpstr>Μειονεκτήματα της Ε.Π.Ε.</vt:lpstr>
      <vt:lpstr>Ανώνυμη Εταιρεία (Α.Ε.)</vt:lpstr>
      <vt:lpstr>Κύρια χαρακτηριστικά γνωρίσματα μίας Α.Ε.</vt:lpstr>
      <vt:lpstr>Κύρια χαρακτηριστικά γνωρίσματα μίας Α.Ε.</vt:lpstr>
      <vt:lpstr>Σύσταση Ι.Κ.Ε., Ο.Ε., Ε.Ε., Ε.Π.Ε., Α.Ε.</vt:lpstr>
      <vt:lpstr>Κοινωνική Συνεταιριστική Επιχείρηση (Κοιν.Σ.Επ.)</vt:lpstr>
      <vt:lpstr>Χαρακτηριστικά της Κοιν.Σ.Επ.</vt:lpstr>
      <vt:lpstr>Κατηγορίες Κοιν.Σ.Επ.</vt:lpstr>
      <vt:lpstr>Κατηγορίες Κοιν.Σ.Επ., συνέχεια</vt:lpstr>
      <vt:lpstr>Ιδιαίτερα χαρακτηριστικά της Κοιν.Σ.Επ.</vt:lpstr>
      <vt:lpstr>Ιδιαίτερα χαρακτηριστικά της Κοιν.Σ.Επ., συνέχεια</vt:lpstr>
      <vt:lpstr>Τα κίνητρα για την ίδρυση μιας Κοιν.Σ.Επ.</vt:lpstr>
      <vt:lpstr>Τα κίνητρα για την ίδρυση μιας Κοιν.Σ.Επ., συνέχεια</vt:lpstr>
      <vt:lpstr>Σύσταση της Κοιν.Σ.Επ.</vt:lpstr>
      <vt:lpstr>Ατομική Επιχείρηση</vt:lpstr>
      <vt:lpstr>Ατομική Επιχείρηση - χαρακτηριστικά</vt:lpstr>
      <vt:lpstr>Ατομική Επιχείρηση - χαρακτηριστικά</vt:lpstr>
      <vt:lpstr>Ίδρυση - Σύσταση Ατομικής Επιχείρησης</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Διαμεσολάβηση Αστικών και Εμπορικών Διαφορών</dc:title>
  <dc:creator>Stylianos Magoulas</dc:creator>
  <cp:lastModifiedBy>Stylianos Magoulas</cp:lastModifiedBy>
  <cp:revision>404</cp:revision>
  <dcterms:created xsi:type="dcterms:W3CDTF">2016-09-28T09:59:53Z</dcterms:created>
  <dcterms:modified xsi:type="dcterms:W3CDTF">2017-03-29T20:13:56Z</dcterms:modified>
</cp:coreProperties>
</file>